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2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lus Jakarta Sans ExtraBold"/>
      <p:bold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Plus Jakarta Sans"/>
      <p:regular r:id="rId50"/>
      <p:bold r:id="rId51"/>
      <p:italic r:id="rId52"/>
      <p:boldItalic r:id="rId53"/>
    </p:embeddedFont>
    <p:embeddedFont>
      <p:font typeface="Inter"/>
      <p:regular r:id="rId54"/>
      <p:bold r:id="rId55"/>
      <p:italic r:id="rId56"/>
      <p:boldItalic r:id="rId57"/>
    </p:embeddedFont>
    <p:embeddedFont>
      <p:font typeface="Inter ExtraBold"/>
      <p:bold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0F6056-3011-47FE-8A55-8B772EF9C04A}">
  <a:tblStyle styleId="{FF0F6056-3011-47FE-8A55-8B772EF9C04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78CC1E-910F-4366-A287-D16EE158E09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lusJakartaSansExtraBold-bold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regular.fntdata"/><Relationship Id="rId45" Type="http://schemas.openxmlformats.org/officeDocument/2006/relationships/font" Target="fonts/PlusJakartaSansExtra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3.xml"/><Relationship Id="rId64" Type="http://schemas.openxmlformats.org/officeDocument/2006/relationships/font" Target="fonts/RobotoMono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4.xml"/><Relationship Id="rId65" Type="http://schemas.openxmlformats.org/officeDocument/2006/relationships/font" Target="fonts/RobotoMon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RobotoMono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lusJakartaSans-bold.fntdata"/><Relationship Id="rId50" Type="http://schemas.openxmlformats.org/officeDocument/2006/relationships/font" Target="fonts/PlusJakartaSans-regular.fntdata"/><Relationship Id="rId53" Type="http://schemas.openxmlformats.org/officeDocument/2006/relationships/font" Target="fonts/PlusJakartaSans-boldItalic.fntdata"/><Relationship Id="rId52" Type="http://schemas.openxmlformats.org/officeDocument/2006/relationships/font" Target="fonts/PlusJakartaSans-italic.fntdata"/><Relationship Id="rId11" Type="http://schemas.openxmlformats.org/officeDocument/2006/relationships/slide" Target="slides/slide4.xml"/><Relationship Id="rId55" Type="http://schemas.openxmlformats.org/officeDocument/2006/relationships/font" Target="fonts/Inter-bold.fntdata"/><Relationship Id="rId10" Type="http://schemas.openxmlformats.org/officeDocument/2006/relationships/slide" Target="slides/slide3.xml"/><Relationship Id="rId54" Type="http://schemas.openxmlformats.org/officeDocument/2006/relationships/font" Target="fonts/Inter-regular.fntdata"/><Relationship Id="rId13" Type="http://schemas.openxmlformats.org/officeDocument/2006/relationships/slide" Target="slides/slide6.xml"/><Relationship Id="rId57" Type="http://schemas.openxmlformats.org/officeDocument/2006/relationships/font" Target="fonts/Inter-boldItalic.fntdata"/><Relationship Id="rId12" Type="http://schemas.openxmlformats.org/officeDocument/2006/relationships/slide" Target="slides/slide5.xml"/><Relationship Id="rId56" Type="http://schemas.openxmlformats.org/officeDocument/2006/relationships/font" Target="fonts/Inter-italic.fntdata"/><Relationship Id="rId15" Type="http://schemas.openxmlformats.org/officeDocument/2006/relationships/slide" Target="slides/slide8.xml"/><Relationship Id="rId59" Type="http://schemas.openxmlformats.org/officeDocument/2006/relationships/font" Target="fonts/InterExtraBold-boldItalic.fntdata"/><Relationship Id="rId14" Type="http://schemas.openxmlformats.org/officeDocument/2006/relationships/slide" Target="slides/slide7.xml"/><Relationship Id="rId58" Type="http://schemas.openxmlformats.org/officeDocument/2006/relationships/font" Target="fonts/InterExtra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afd44b8aa_4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aafd44b8aa_46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afd44b8aa_1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aafd44b8aa_13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afd44b8aa_1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aafd44b8aa_11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afd44b8a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aafd44b8aa_2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aecfda15d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aaecfda15d_3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aecfda15d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aaecfda15d_3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3733917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b37339178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afd44b8aa_3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aafd44b8aa_36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afd44b8aa_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aafd44b8aa_3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afd44b8aa_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aafd44b8aa_5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aafd44b8aa_59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aafd44b8aa_59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aafd44b8aa_3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aafd44b8aa_3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b37e53f4dc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b37e53f4dc_6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b37e53f4d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b37e53f4dc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aecfda15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aecfda15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09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6197600" y="1600200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6193367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6193367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09600" y="1435100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7285038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52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2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data.mendeley.com/datasets/23ppcdbmhc/1" TargetMode="External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6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8180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4549080"/>
            <a:ext cx="108585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395287" y="2286000"/>
            <a:ext cx="11401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TƯ VẤN CẢI THIỆN GPA</a:t>
            </a:r>
            <a:endParaRPr sz="1600"/>
          </a:p>
        </p:txBody>
      </p:sp>
      <p:sp>
        <p:nvSpPr>
          <p:cNvPr id="132" name="Google Shape;132;p25"/>
          <p:cNvSpPr txBox="1"/>
          <p:nvPr/>
        </p:nvSpPr>
        <p:spPr>
          <a:xfrm>
            <a:off x="666750" y="1619250"/>
            <a:ext cx="1085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TRƯỜNG ĐẠI HỌC SÀI GÒN</a:t>
            </a:r>
            <a:endParaRPr sz="1600"/>
          </a:p>
        </p:txBody>
      </p:sp>
      <p:sp>
        <p:nvSpPr>
          <p:cNvPr id="133" name="Google Shape;133;p25"/>
          <p:cNvSpPr txBox="1"/>
          <p:nvPr/>
        </p:nvSpPr>
        <p:spPr>
          <a:xfrm>
            <a:off x="666750" y="3406080"/>
            <a:ext cx="1085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Báo cáo</a:t>
            </a:r>
            <a:r>
              <a:rPr lang="en-US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0" i="0" lang="en-US" sz="23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môn: Khai phá dữ liệu (Data Mining)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66750" y="5034855"/>
            <a:ext cx="1085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Giảng viên hướng dẫn: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TS. Đỗ Như Tài</a:t>
            </a:r>
            <a:endParaRPr sz="1600"/>
          </a:p>
        </p:txBody>
      </p:sp>
      <p:sp>
        <p:nvSpPr>
          <p:cNvPr id="135" name="Google Shape;135;p25"/>
          <p:cNvSpPr txBox="1"/>
          <p:nvPr/>
        </p:nvSpPr>
        <p:spPr>
          <a:xfrm>
            <a:off x="666750" y="5511105"/>
            <a:ext cx="1085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Ngành: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Khoa học dữ liệu - </a:t>
            </a: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Khoa: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Toán - Ứng dụng</a:t>
            </a:r>
            <a:endParaRPr sz="1600"/>
          </a:p>
        </p:txBody>
      </p:sp>
      <p:sp>
        <p:nvSpPr>
          <p:cNvPr id="136" name="Google Shape;136;p25"/>
          <p:cNvSpPr txBox="1"/>
          <p:nvPr/>
        </p:nvSpPr>
        <p:spPr>
          <a:xfrm>
            <a:off x="666750" y="5987355"/>
            <a:ext cx="10858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Thành phố Hồ Chí Minh, Tháng 12 năm 2025</a:t>
            </a:r>
            <a:endParaRPr sz="160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-3"/>
            <a:ext cx="1580450" cy="15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395287" y="2214562"/>
            <a:ext cx="11401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 III</a:t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5381625" y="3614737"/>
            <a:ext cx="1428750" cy="5715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395287" y="3957637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PHƯƠNG PHÁP NGHIÊN CỨU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1" name="Google Shape;3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Quy trình nghiên cứu tổng thể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262475" y="2607775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B1:</a:t>
            </a: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Thu thập và Tiền xử lý dữ liệu.</a:t>
            </a:r>
            <a:endParaRPr sz="1800"/>
          </a:p>
        </p:txBody>
      </p:sp>
      <p:sp>
        <p:nvSpPr>
          <p:cNvPr id="315" name="Google Shape;315;p35"/>
          <p:cNvSpPr txBox="1"/>
          <p:nvPr/>
        </p:nvSpPr>
        <p:spPr>
          <a:xfrm>
            <a:off x="262475" y="3198465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B2:</a:t>
            </a: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Phân tích khám phá EDA và tương quan.</a:t>
            </a:r>
            <a:endParaRPr sz="1800"/>
          </a:p>
        </p:txBody>
      </p:sp>
      <p:sp>
        <p:nvSpPr>
          <p:cNvPr id="316" name="Google Shape;316;p35"/>
          <p:cNvSpPr txBox="1"/>
          <p:nvPr/>
        </p:nvSpPr>
        <p:spPr>
          <a:xfrm>
            <a:off x="262475" y="3789156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B3:</a:t>
            </a: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Giảm chiều dữ liệu với MDS &amp; 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trực quan hóa</a:t>
            </a:r>
            <a:endParaRPr sz="1800">
              <a:solidFill>
                <a:srgbClr val="334155"/>
              </a:solidFill>
            </a:endParaRPr>
          </a:p>
        </p:txBody>
      </p:sp>
      <p:pic>
        <p:nvPicPr>
          <p:cNvPr id="317" name="Google Shape;317;p35" title="7ec26e18dfd2b91d0908a369fee6d7260cd28110.jpg"/>
          <p:cNvPicPr preferRelativeResize="0"/>
          <p:nvPr/>
        </p:nvPicPr>
        <p:blipFill rotWithShape="1">
          <a:blip r:embed="rId4">
            <a:alphaModFix/>
          </a:blip>
          <a:srcRect b="0" l="0" r="2808" t="0"/>
          <a:stretch/>
        </p:blipFill>
        <p:spPr>
          <a:xfrm>
            <a:off x="5453675" y="1355100"/>
            <a:ext cx="6549149" cy="5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262475" y="4379846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B4:</a:t>
            </a: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Phân nhóm sinh viên bằng K-Means.</a:t>
            </a:r>
            <a:endParaRPr sz="1800"/>
          </a:p>
        </p:txBody>
      </p:sp>
      <p:sp>
        <p:nvSpPr>
          <p:cNvPr id="319" name="Google Shape;319;p35"/>
          <p:cNvSpPr txBox="1"/>
          <p:nvPr/>
        </p:nvSpPr>
        <p:spPr>
          <a:xfrm>
            <a:off x="262475" y="4970536"/>
            <a:ext cx="51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B5:</a:t>
            </a: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Khai thác luật kết hợp Apriori.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4" name="Google Shape;3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5" name="Google Shape;3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390775"/>
            <a:ext cx="34607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6" name="Google Shape;3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575" y="2390775"/>
            <a:ext cx="34607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7" name="Google Shape;32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400" y="2390775"/>
            <a:ext cx="3460849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962025" y="2686050"/>
            <a:ext cx="3013657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2,170</a:t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4670375" y="2695575"/>
            <a:ext cx="299365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-226</a:t>
            </a:r>
            <a:endParaRPr/>
          </a:p>
        </p:txBody>
      </p:sp>
      <p:sp>
        <p:nvSpPr>
          <p:cNvPr id="330" name="Google Shape;330;p36"/>
          <p:cNvSpPr txBox="1"/>
          <p:nvPr/>
        </p:nvSpPr>
        <p:spPr>
          <a:xfrm>
            <a:off x="8359675" y="2686050"/>
            <a:ext cx="3013814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1,944</a:t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Tiền xử lý và Chất lượng dữ liệu</a:t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962025" y="3314700"/>
            <a:ext cx="2870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Quan sát thu thập ban đầu qua khảo sát trực tuyến.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4670375" y="3324225"/>
            <a:ext cx="2851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Bản ghi trùng lặp hoàn toàn đã bị loại bỏ.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8359675" y="3314700"/>
            <a:ext cx="2870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rPr>
              <a:t>Mẫu sạch đưa vào phân tích cuối cùng.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151971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0" y="765544"/>
                </a:moveTo>
                <a:lnTo>
                  <a:pt x="191386" y="382772"/>
                </a:lnTo>
                <a:lnTo>
                  <a:pt x="0" y="0"/>
                </a:lnTo>
                <a:lnTo>
                  <a:pt x="1164265" y="0"/>
                </a:lnTo>
                <a:lnTo>
                  <a:pt x="1164265" y="765544"/>
                </a:lnTo>
                <a:lnTo>
                  <a:pt x="0" y="765544"/>
                </a:lnTo>
              </a:path>
            </a:pathLst>
          </a:custGeom>
          <a:solidFill>
            <a:srgbClr val="969696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151971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191386" y="0"/>
                </a:moveTo>
                <a:lnTo>
                  <a:pt x="1164265" y="0"/>
                </a:lnTo>
                <a:moveTo>
                  <a:pt x="1164265" y="765544"/>
                </a:moveTo>
                <a:lnTo>
                  <a:pt x="191386" y="765544"/>
                </a:lnTo>
                <a:moveTo>
                  <a:pt x="0" y="0"/>
                </a:moveTo>
                <a:lnTo>
                  <a:pt x="239232" y="0"/>
                </a:lnTo>
                <a:moveTo>
                  <a:pt x="239232" y="765544"/>
                </a:moveTo>
                <a:lnTo>
                  <a:pt x="0" y="765544"/>
                </a:ln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74763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31088" y="0"/>
                </a:moveTo>
                <a:lnTo>
                  <a:pt x="1722474" y="382772"/>
                </a:lnTo>
                <a:lnTo>
                  <a:pt x="1531088" y="765544"/>
                </a:lnTo>
                <a:lnTo>
                  <a:pt x="1212111" y="765544"/>
                </a:lnTo>
                <a:lnTo>
                  <a:pt x="1212111" y="669851"/>
                </a:lnTo>
                <a:cubicBezTo>
                  <a:pt x="1053564" y="669851"/>
                  <a:pt x="925032" y="541319"/>
                  <a:pt x="925032" y="382772"/>
                </a:cubicBezTo>
                <a:cubicBezTo>
                  <a:pt x="925032" y="224224"/>
                  <a:pt x="1053564" y="95693"/>
                  <a:pt x="1212111" y="95693"/>
                </a:cubicBezTo>
                <a:lnTo>
                  <a:pt x="1212111" y="0"/>
                </a:lnTo>
                <a:lnTo>
                  <a:pt x="1531088" y="0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lnTo>
                  <a:pt x="0" y="0"/>
                </a:lnTo>
              </a:path>
            </a:pathLst>
          </a:custGeom>
          <a:solidFill>
            <a:srgbClr val="4E88E7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74763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95347" y="637027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0"/>
                </a:lnTo>
                <a:lnTo>
                  <a:pt x="1212111" y="0"/>
                </a:lnTo>
                <a:lnTo>
                  <a:pt x="1212111" y="95693"/>
                </a:lnTo>
                <a:moveTo>
                  <a:pt x="1595347" y="128514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765544"/>
                </a:lnTo>
                <a:lnTo>
                  <a:pt x="1212111" y="765544"/>
                </a:lnTo>
                <a:lnTo>
                  <a:pt x="1212111" y="673838"/>
                </a:lnTo>
                <a:moveTo>
                  <a:pt x="925032" y="382772"/>
                </a:moveTo>
                <a:cubicBezTo>
                  <a:pt x="925032" y="541321"/>
                  <a:pt x="1053562" y="669851"/>
                  <a:pt x="1212111" y="669851"/>
                </a:cubicBezTo>
                <a:cubicBezTo>
                  <a:pt x="1370661" y="669851"/>
                  <a:pt x="1499190" y="541321"/>
                  <a:pt x="1499190" y="382772"/>
                </a:cubicBezTo>
                <a:cubicBezTo>
                  <a:pt x="1499190" y="224222"/>
                  <a:pt x="1370661" y="95693"/>
                  <a:pt x="1212111" y="95693"/>
                </a:cubicBezTo>
                <a:cubicBezTo>
                  <a:pt x="1053562" y="95693"/>
                  <a:pt x="925032" y="224222"/>
                  <a:pt x="925032" y="382772"/>
                </a:cubicBezTo>
                <a:moveTo>
                  <a:pt x="1212111" y="669851"/>
                </a:moveTo>
                <a:lnTo>
                  <a:pt x="1212111" y="765544"/>
                </a:lnTo>
                <a:moveTo>
                  <a:pt x="1212111" y="0"/>
                </a:moveTo>
                <a:lnTo>
                  <a:pt x="1212111" y="95693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close/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3240298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0" y="765544"/>
                </a:moveTo>
                <a:lnTo>
                  <a:pt x="191386" y="382772"/>
                </a:lnTo>
                <a:lnTo>
                  <a:pt x="0" y="0"/>
                </a:lnTo>
                <a:lnTo>
                  <a:pt x="1164265" y="0"/>
                </a:lnTo>
                <a:lnTo>
                  <a:pt x="1164265" y="765544"/>
                </a:lnTo>
                <a:lnTo>
                  <a:pt x="0" y="765544"/>
                </a:lnTo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3240298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191386" y="0"/>
                </a:moveTo>
                <a:lnTo>
                  <a:pt x="1164265" y="0"/>
                </a:lnTo>
                <a:moveTo>
                  <a:pt x="1164265" y="765544"/>
                </a:moveTo>
                <a:lnTo>
                  <a:pt x="191386" y="765544"/>
                </a:lnTo>
                <a:moveTo>
                  <a:pt x="0" y="0"/>
                </a:moveTo>
                <a:lnTo>
                  <a:pt x="239232" y="0"/>
                </a:lnTo>
                <a:moveTo>
                  <a:pt x="239232" y="765544"/>
                </a:moveTo>
                <a:lnTo>
                  <a:pt x="0" y="765544"/>
                </a:ln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3163089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31088" y="0"/>
                </a:moveTo>
                <a:lnTo>
                  <a:pt x="1722474" y="382772"/>
                </a:lnTo>
                <a:lnTo>
                  <a:pt x="1531088" y="765544"/>
                </a:lnTo>
                <a:lnTo>
                  <a:pt x="1212111" y="765544"/>
                </a:lnTo>
                <a:lnTo>
                  <a:pt x="1212111" y="669851"/>
                </a:lnTo>
                <a:cubicBezTo>
                  <a:pt x="1053564" y="669851"/>
                  <a:pt x="925032" y="541319"/>
                  <a:pt x="925032" y="382772"/>
                </a:cubicBezTo>
                <a:cubicBezTo>
                  <a:pt x="925032" y="224224"/>
                  <a:pt x="1053564" y="95693"/>
                  <a:pt x="1212111" y="95693"/>
                </a:cubicBezTo>
                <a:lnTo>
                  <a:pt x="1212111" y="0"/>
                </a:lnTo>
                <a:lnTo>
                  <a:pt x="1531088" y="0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lnTo>
                  <a:pt x="0" y="0"/>
                </a:lnTo>
              </a:path>
            </a:pathLst>
          </a:custGeom>
          <a:solidFill>
            <a:srgbClr val="1EABDA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3163089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95347" y="637027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0"/>
                </a:lnTo>
                <a:lnTo>
                  <a:pt x="1212111" y="0"/>
                </a:lnTo>
                <a:lnTo>
                  <a:pt x="1212111" y="95693"/>
                </a:lnTo>
                <a:moveTo>
                  <a:pt x="1595347" y="128514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765544"/>
                </a:lnTo>
                <a:lnTo>
                  <a:pt x="1212111" y="765544"/>
                </a:lnTo>
                <a:lnTo>
                  <a:pt x="1212111" y="673838"/>
                </a:lnTo>
                <a:moveTo>
                  <a:pt x="925032" y="382772"/>
                </a:moveTo>
                <a:cubicBezTo>
                  <a:pt x="925032" y="541321"/>
                  <a:pt x="1053562" y="669851"/>
                  <a:pt x="1212111" y="669851"/>
                </a:cubicBezTo>
                <a:cubicBezTo>
                  <a:pt x="1370661" y="669851"/>
                  <a:pt x="1499190" y="541321"/>
                  <a:pt x="1499190" y="382772"/>
                </a:cubicBezTo>
                <a:cubicBezTo>
                  <a:pt x="1499190" y="224222"/>
                  <a:pt x="1370661" y="95693"/>
                  <a:pt x="1212111" y="95693"/>
                </a:cubicBezTo>
                <a:cubicBezTo>
                  <a:pt x="1053562" y="95693"/>
                  <a:pt x="925032" y="224222"/>
                  <a:pt x="925032" y="382772"/>
                </a:cubicBezTo>
                <a:moveTo>
                  <a:pt x="1212111" y="669851"/>
                </a:moveTo>
                <a:lnTo>
                  <a:pt x="1212111" y="765544"/>
                </a:lnTo>
                <a:moveTo>
                  <a:pt x="1212111" y="0"/>
                </a:moveTo>
                <a:lnTo>
                  <a:pt x="1212111" y="95693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close/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6328624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0" y="765544"/>
                </a:moveTo>
                <a:lnTo>
                  <a:pt x="191386" y="382772"/>
                </a:lnTo>
                <a:lnTo>
                  <a:pt x="0" y="0"/>
                </a:lnTo>
                <a:lnTo>
                  <a:pt x="1164265" y="0"/>
                </a:lnTo>
                <a:lnTo>
                  <a:pt x="1164265" y="765544"/>
                </a:lnTo>
                <a:lnTo>
                  <a:pt x="0" y="765544"/>
                </a:lnTo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6328624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191386" y="0"/>
                </a:moveTo>
                <a:lnTo>
                  <a:pt x="1164265" y="0"/>
                </a:lnTo>
                <a:moveTo>
                  <a:pt x="1164265" y="765544"/>
                </a:moveTo>
                <a:lnTo>
                  <a:pt x="191386" y="765544"/>
                </a:lnTo>
                <a:moveTo>
                  <a:pt x="0" y="0"/>
                </a:moveTo>
                <a:lnTo>
                  <a:pt x="239232" y="0"/>
                </a:lnTo>
                <a:moveTo>
                  <a:pt x="239232" y="765544"/>
                </a:moveTo>
                <a:lnTo>
                  <a:pt x="0" y="765544"/>
                </a:ln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6251417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31088" y="0"/>
                </a:moveTo>
                <a:lnTo>
                  <a:pt x="1722474" y="382772"/>
                </a:lnTo>
                <a:lnTo>
                  <a:pt x="1531088" y="765544"/>
                </a:lnTo>
                <a:lnTo>
                  <a:pt x="1212111" y="765544"/>
                </a:lnTo>
                <a:lnTo>
                  <a:pt x="1212111" y="669851"/>
                </a:lnTo>
                <a:cubicBezTo>
                  <a:pt x="1053564" y="669851"/>
                  <a:pt x="925032" y="541319"/>
                  <a:pt x="925032" y="382772"/>
                </a:cubicBezTo>
                <a:cubicBezTo>
                  <a:pt x="925032" y="224224"/>
                  <a:pt x="1053564" y="95693"/>
                  <a:pt x="1212111" y="95693"/>
                </a:cubicBezTo>
                <a:lnTo>
                  <a:pt x="1212111" y="0"/>
                </a:lnTo>
                <a:lnTo>
                  <a:pt x="1531088" y="0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lnTo>
                  <a:pt x="0" y="0"/>
                </a:lnTo>
              </a:path>
            </a:pathLst>
          </a:custGeom>
          <a:solidFill>
            <a:srgbClr val="3CC583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6251417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95347" y="637027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0"/>
                </a:lnTo>
                <a:lnTo>
                  <a:pt x="1212111" y="0"/>
                </a:lnTo>
                <a:lnTo>
                  <a:pt x="1212111" y="95693"/>
                </a:lnTo>
                <a:moveTo>
                  <a:pt x="1595347" y="128514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765544"/>
                </a:lnTo>
                <a:lnTo>
                  <a:pt x="1212111" y="765544"/>
                </a:lnTo>
                <a:lnTo>
                  <a:pt x="1212111" y="673838"/>
                </a:lnTo>
                <a:moveTo>
                  <a:pt x="925032" y="382772"/>
                </a:moveTo>
                <a:cubicBezTo>
                  <a:pt x="925032" y="541321"/>
                  <a:pt x="1053562" y="669851"/>
                  <a:pt x="1212111" y="669851"/>
                </a:cubicBezTo>
                <a:cubicBezTo>
                  <a:pt x="1370661" y="669851"/>
                  <a:pt x="1499190" y="541321"/>
                  <a:pt x="1499190" y="382772"/>
                </a:cubicBezTo>
                <a:cubicBezTo>
                  <a:pt x="1499190" y="224222"/>
                  <a:pt x="1370661" y="95693"/>
                  <a:pt x="1212111" y="95693"/>
                </a:cubicBezTo>
                <a:cubicBezTo>
                  <a:pt x="1053562" y="95693"/>
                  <a:pt x="925032" y="224222"/>
                  <a:pt x="925032" y="382772"/>
                </a:cubicBezTo>
                <a:moveTo>
                  <a:pt x="1212111" y="669851"/>
                </a:moveTo>
                <a:lnTo>
                  <a:pt x="1212111" y="765544"/>
                </a:lnTo>
                <a:moveTo>
                  <a:pt x="1212111" y="0"/>
                </a:moveTo>
                <a:lnTo>
                  <a:pt x="1212111" y="95693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close/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9416952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0" y="765544"/>
                </a:moveTo>
                <a:lnTo>
                  <a:pt x="191386" y="382772"/>
                </a:lnTo>
                <a:lnTo>
                  <a:pt x="0" y="0"/>
                </a:lnTo>
                <a:lnTo>
                  <a:pt x="1164265" y="0"/>
                </a:lnTo>
                <a:lnTo>
                  <a:pt x="1164265" y="765544"/>
                </a:lnTo>
                <a:lnTo>
                  <a:pt x="0" y="765544"/>
                </a:lnTo>
              </a:path>
            </a:pathLst>
          </a:custGeom>
          <a:solidFill>
            <a:srgbClr val="A3A3A3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9416952" y="2264800"/>
            <a:ext cx="1877377" cy="926308"/>
          </a:xfrm>
          <a:custGeom>
            <a:rect b="b" l="l" r="r" t="t"/>
            <a:pathLst>
              <a:path extrusionOk="0" h="765544" w="1164265">
                <a:moveTo>
                  <a:pt x="191386" y="0"/>
                </a:moveTo>
                <a:lnTo>
                  <a:pt x="1164265" y="0"/>
                </a:lnTo>
                <a:moveTo>
                  <a:pt x="1164265" y="765544"/>
                </a:moveTo>
                <a:lnTo>
                  <a:pt x="191386" y="765544"/>
                </a:lnTo>
                <a:moveTo>
                  <a:pt x="0" y="0"/>
                </a:moveTo>
                <a:lnTo>
                  <a:pt x="239232" y="0"/>
                </a:lnTo>
                <a:moveTo>
                  <a:pt x="239232" y="765544"/>
                </a:moveTo>
                <a:lnTo>
                  <a:pt x="0" y="765544"/>
                </a:ln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9339743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31088" y="0"/>
                </a:moveTo>
                <a:lnTo>
                  <a:pt x="1722474" y="382772"/>
                </a:lnTo>
                <a:lnTo>
                  <a:pt x="1531088" y="765544"/>
                </a:lnTo>
                <a:lnTo>
                  <a:pt x="1212111" y="765544"/>
                </a:lnTo>
                <a:lnTo>
                  <a:pt x="1212111" y="669851"/>
                </a:lnTo>
                <a:cubicBezTo>
                  <a:pt x="1053564" y="669851"/>
                  <a:pt x="925032" y="541319"/>
                  <a:pt x="925032" y="382772"/>
                </a:cubicBezTo>
                <a:cubicBezTo>
                  <a:pt x="925032" y="224224"/>
                  <a:pt x="1053564" y="95693"/>
                  <a:pt x="1212111" y="95693"/>
                </a:cubicBezTo>
                <a:lnTo>
                  <a:pt x="1212111" y="0"/>
                </a:lnTo>
                <a:lnTo>
                  <a:pt x="1531088" y="0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lnTo>
                  <a:pt x="0" y="0"/>
                </a:lnTo>
              </a:path>
            </a:pathLst>
          </a:custGeom>
          <a:solidFill>
            <a:srgbClr val="92BD39"/>
          </a:solidFill>
          <a:ln>
            <a:noFill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9339743" y="2264800"/>
            <a:ext cx="2777489" cy="926308"/>
          </a:xfrm>
          <a:custGeom>
            <a:rect b="b" l="l" r="r" t="t"/>
            <a:pathLst>
              <a:path extrusionOk="0" h="765544" w="1722474">
                <a:moveTo>
                  <a:pt x="1595347" y="637027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0"/>
                </a:lnTo>
                <a:lnTo>
                  <a:pt x="1212111" y="0"/>
                </a:lnTo>
                <a:lnTo>
                  <a:pt x="1212111" y="95693"/>
                </a:lnTo>
                <a:moveTo>
                  <a:pt x="1595347" y="128514"/>
                </a:moveTo>
                <a:lnTo>
                  <a:pt x="1722474" y="382771"/>
                </a:lnTo>
                <a:moveTo>
                  <a:pt x="1722474" y="382771"/>
                </a:moveTo>
                <a:lnTo>
                  <a:pt x="1531085" y="765544"/>
                </a:lnTo>
                <a:lnTo>
                  <a:pt x="1212111" y="765544"/>
                </a:lnTo>
                <a:lnTo>
                  <a:pt x="1212111" y="673838"/>
                </a:lnTo>
                <a:moveTo>
                  <a:pt x="925032" y="382772"/>
                </a:moveTo>
                <a:cubicBezTo>
                  <a:pt x="925032" y="541321"/>
                  <a:pt x="1053562" y="669851"/>
                  <a:pt x="1212111" y="669851"/>
                </a:cubicBezTo>
                <a:cubicBezTo>
                  <a:pt x="1370661" y="669851"/>
                  <a:pt x="1499190" y="541321"/>
                  <a:pt x="1499190" y="382772"/>
                </a:cubicBezTo>
                <a:cubicBezTo>
                  <a:pt x="1499190" y="224222"/>
                  <a:pt x="1370661" y="95693"/>
                  <a:pt x="1212111" y="95693"/>
                </a:cubicBezTo>
                <a:cubicBezTo>
                  <a:pt x="1053562" y="95693"/>
                  <a:pt x="925032" y="224222"/>
                  <a:pt x="925032" y="382772"/>
                </a:cubicBezTo>
                <a:moveTo>
                  <a:pt x="1212111" y="669851"/>
                </a:moveTo>
                <a:lnTo>
                  <a:pt x="1212111" y="765544"/>
                </a:lnTo>
                <a:moveTo>
                  <a:pt x="1212111" y="0"/>
                </a:moveTo>
                <a:lnTo>
                  <a:pt x="1212111" y="95693"/>
                </a:lnTo>
                <a:moveTo>
                  <a:pt x="0" y="0"/>
                </a:moveTo>
                <a:lnTo>
                  <a:pt x="47846" y="0"/>
                </a:lnTo>
                <a:lnTo>
                  <a:pt x="239232" y="382772"/>
                </a:lnTo>
                <a:lnTo>
                  <a:pt x="47846" y="765544"/>
                </a:lnTo>
                <a:lnTo>
                  <a:pt x="0" y="765544"/>
                </a:lnTo>
                <a:lnTo>
                  <a:pt x="191386" y="382772"/>
                </a:lnTo>
                <a:close/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280651" y="3200947"/>
            <a:ext cx="12858" cy="1553496"/>
          </a:xfrm>
          <a:custGeom>
            <a:rect b="b" l="l" r="r" t="t"/>
            <a:pathLst>
              <a:path extrusionOk="0" h="1283881" w="7974">
                <a:moveTo>
                  <a:pt x="0" y="1283881"/>
                </a:moveTo>
                <a:lnTo>
                  <a:pt x="0" y="0"/>
                </a:lnTo>
              </a:path>
            </a:pathLst>
          </a:custGeom>
          <a:noFill/>
          <a:ln cap="flat" cmpd="sng" w="14475">
            <a:solidFill>
              <a:srgbClr val="4E8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242047" y="4764410"/>
            <a:ext cx="77152" cy="57894"/>
          </a:xfrm>
          <a:custGeom>
            <a:rect b="b" l="l" r="r" t="t"/>
            <a:pathLst>
              <a:path extrusionOk="0" h="47846" w="47846">
                <a:moveTo>
                  <a:pt x="0" y="23923"/>
                </a:moveTo>
                <a:cubicBezTo>
                  <a:pt x="0" y="37126"/>
                  <a:pt x="10720" y="47846"/>
                  <a:pt x="23923" y="47846"/>
                </a:cubicBezTo>
                <a:cubicBezTo>
                  <a:pt x="37126" y="47846"/>
                  <a:pt x="47846" y="37126"/>
                  <a:pt x="47846" y="23923"/>
                </a:cubicBezTo>
                <a:cubicBezTo>
                  <a:pt x="47846" y="10720"/>
                  <a:pt x="37126" y="0"/>
                  <a:pt x="23923" y="0"/>
                </a:cubicBezTo>
                <a:cubicBezTo>
                  <a:pt x="10720" y="0"/>
                  <a:pt x="0" y="10720"/>
                  <a:pt x="0" y="23923"/>
                </a:cubicBezTo>
                <a:close/>
              </a:path>
            </a:pathLst>
          </a:custGeom>
          <a:noFill/>
          <a:ln cap="flat" cmpd="sng" w="1447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3368978" y="3200947"/>
            <a:ext cx="12858" cy="627188"/>
          </a:xfrm>
          <a:custGeom>
            <a:rect b="b" l="l" r="r" t="t"/>
            <a:pathLst>
              <a:path extrusionOk="0" h="518337" w="7974">
                <a:moveTo>
                  <a:pt x="0" y="518337"/>
                </a:moveTo>
                <a:lnTo>
                  <a:pt x="0" y="0"/>
                </a:lnTo>
              </a:path>
            </a:pathLst>
          </a:custGeom>
          <a:noFill/>
          <a:ln cap="flat" cmpd="sng" w="14475">
            <a:solidFill>
              <a:srgbClr val="1EAB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3330375" y="3837914"/>
            <a:ext cx="77152" cy="57894"/>
          </a:xfrm>
          <a:custGeom>
            <a:rect b="b" l="l" r="r" t="t"/>
            <a:pathLst>
              <a:path extrusionOk="0" h="47846" w="47846">
                <a:moveTo>
                  <a:pt x="0" y="23923"/>
                </a:moveTo>
                <a:cubicBezTo>
                  <a:pt x="0" y="37126"/>
                  <a:pt x="10720" y="47846"/>
                  <a:pt x="23923" y="47846"/>
                </a:cubicBezTo>
                <a:cubicBezTo>
                  <a:pt x="37126" y="47846"/>
                  <a:pt x="47846" y="37126"/>
                  <a:pt x="47846" y="23923"/>
                </a:cubicBezTo>
                <a:cubicBezTo>
                  <a:pt x="47846" y="10720"/>
                  <a:pt x="37126" y="0"/>
                  <a:pt x="23923" y="0"/>
                </a:cubicBezTo>
                <a:cubicBezTo>
                  <a:pt x="10720" y="0"/>
                  <a:pt x="0" y="10720"/>
                  <a:pt x="0" y="23923"/>
                </a:cubicBezTo>
                <a:close/>
              </a:path>
            </a:pathLst>
          </a:custGeom>
          <a:noFill/>
          <a:ln cap="flat" cmpd="sng" w="1447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6457304" y="3200947"/>
            <a:ext cx="12858" cy="1553496"/>
          </a:xfrm>
          <a:custGeom>
            <a:rect b="b" l="l" r="r" t="t"/>
            <a:pathLst>
              <a:path extrusionOk="0" h="1283881" w="7974">
                <a:moveTo>
                  <a:pt x="0" y="1283881"/>
                </a:moveTo>
                <a:lnTo>
                  <a:pt x="0" y="0"/>
                </a:lnTo>
              </a:path>
            </a:pathLst>
          </a:custGeom>
          <a:noFill/>
          <a:ln cap="flat" cmpd="sng" w="14475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6418701" y="4764410"/>
            <a:ext cx="77152" cy="57894"/>
          </a:xfrm>
          <a:custGeom>
            <a:rect b="b" l="l" r="r" t="t"/>
            <a:pathLst>
              <a:path extrusionOk="0" h="47846" w="47846">
                <a:moveTo>
                  <a:pt x="0" y="23923"/>
                </a:moveTo>
                <a:cubicBezTo>
                  <a:pt x="0" y="37126"/>
                  <a:pt x="10720" y="47846"/>
                  <a:pt x="23923" y="47846"/>
                </a:cubicBezTo>
                <a:cubicBezTo>
                  <a:pt x="37126" y="47846"/>
                  <a:pt x="47846" y="37126"/>
                  <a:pt x="47846" y="23923"/>
                </a:cubicBezTo>
                <a:cubicBezTo>
                  <a:pt x="47846" y="10720"/>
                  <a:pt x="37126" y="0"/>
                  <a:pt x="23923" y="0"/>
                </a:cubicBezTo>
                <a:cubicBezTo>
                  <a:pt x="10720" y="0"/>
                  <a:pt x="0" y="10720"/>
                  <a:pt x="0" y="23923"/>
                </a:cubicBezTo>
                <a:close/>
              </a:path>
            </a:pathLst>
          </a:custGeom>
          <a:noFill/>
          <a:ln cap="flat" cmpd="sng" w="1447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9545632" y="3200947"/>
            <a:ext cx="12858" cy="627188"/>
          </a:xfrm>
          <a:custGeom>
            <a:rect b="b" l="l" r="r" t="t"/>
            <a:pathLst>
              <a:path extrusionOk="0" h="518337" w="7974">
                <a:moveTo>
                  <a:pt x="0" y="518337"/>
                </a:moveTo>
                <a:lnTo>
                  <a:pt x="0" y="0"/>
                </a:lnTo>
              </a:path>
            </a:pathLst>
          </a:custGeom>
          <a:noFill/>
          <a:ln cap="flat" cmpd="sng" w="14475">
            <a:solidFill>
              <a:srgbClr val="92BD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9507027" y="3837914"/>
            <a:ext cx="77152" cy="57894"/>
          </a:xfrm>
          <a:custGeom>
            <a:rect b="b" l="l" r="r" t="t"/>
            <a:pathLst>
              <a:path extrusionOk="0" h="47846" w="47846">
                <a:moveTo>
                  <a:pt x="0" y="23923"/>
                </a:moveTo>
                <a:cubicBezTo>
                  <a:pt x="0" y="37126"/>
                  <a:pt x="10720" y="47846"/>
                  <a:pt x="23923" y="47846"/>
                </a:cubicBezTo>
                <a:cubicBezTo>
                  <a:pt x="37126" y="47846"/>
                  <a:pt x="47846" y="37126"/>
                  <a:pt x="47846" y="23923"/>
                </a:cubicBezTo>
                <a:cubicBezTo>
                  <a:pt x="47846" y="10720"/>
                  <a:pt x="37126" y="0"/>
                  <a:pt x="23923" y="0"/>
                </a:cubicBezTo>
                <a:cubicBezTo>
                  <a:pt x="10720" y="0"/>
                  <a:pt x="0" y="10720"/>
                  <a:pt x="0" y="23923"/>
                </a:cubicBezTo>
                <a:close/>
              </a:path>
            </a:pathLst>
          </a:custGeom>
          <a:noFill/>
          <a:ln cap="flat" cmpd="sng" w="14475">
            <a:solidFill>
              <a:srgbClr val="4848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9858325" y="2631539"/>
            <a:ext cx="81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Bước 4</a:t>
            </a:r>
            <a:endParaRPr sz="1694"/>
          </a:p>
        </p:txBody>
      </p:sp>
      <p:sp>
        <p:nvSpPr>
          <p:cNvPr id="365" name="Google Shape;365;p37"/>
          <p:cNvSpPr txBox="1"/>
          <p:nvPr/>
        </p:nvSpPr>
        <p:spPr>
          <a:xfrm>
            <a:off x="6769999" y="2631539"/>
            <a:ext cx="81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Bước 3</a:t>
            </a:r>
            <a:endParaRPr sz="1694"/>
          </a:p>
        </p:txBody>
      </p:sp>
      <p:sp>
        <p:nvSpPr>
          <p:cNvPr id="366" name="Google Shape;366;p37"/>
          <p:cNvSpPr txBox="1"/>
          <p:nvPr/>
        </p:nvSpPr>
        <p:spPr>
          <a:xfrm>
            <a:off x="3681671" y="2631539"/>
            <a:ext cx="81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Bước 2</a:t>
            </a:r>
            <a:endParaRPr sz="1694"/>
          </a:p>
        </p:txBody>
      </p:sp>
      <p:sp>
        <p:nvSpPr>
          <p:cNvPr id="367" name="Google Shape;367;p37"/>
          <p:cNvSpPr txBox="1"/>
          <p:nvPr/>
        </p:nvSpPr>
        <p:spPr>
          <a:xfrm>
            <a:off x="593345" y="2631539"/>
            <a:ext cx="815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Bước 1</a:t>
            </a:r>
            <a:endParaRPr sz="1694"/>
          </a:p>
        </p:txBody>
      </p:sp>
      <p:sp>
        <p:nvSpPr>
          <p:cNvPr id="368" name="Google Shape;368;p37"/>
          <p:cNvSpPr txBox="1"/>
          <p:nvPr/>
        </p:nvSpPr>
        <p:spPr>
          <a:xfrm>
            <a:off x="3188826" y="4040585"/>
            <a:ext cx="2601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ABDA"/>
                </a:solidFill>
                <a:latin typeface="Roboto"/>
                <a:ea typeface="Roboto"/>
                <a:cs typeface="Roboto"/>
                <a:sym typeface="Roboto"/>
              </a:rPr>
              <a:t>EDA và Trực Quan Hóa</a:t>
            </a:r>
            <a:endParaRPr sz="1800"/>
          </a:p>
        </p:txBody>
      </p:sp>
      <p:sp>
        <p:nvSpPr>
          <p:cNvPr id="369" name="Google Shape;369;p37"/>
          <p:cNvSpPr txBox="1"/>
          <p:nvPr/>
        </p:nvSpPr>
        <p:spPr>
          <a:xfrm>
            <a:off x="9365480" y="3924773"/>
            <a:ext cx="270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2BD39"/>
                </a:solidFill>
                <a:latin typeface="Roboto"/>
                <a:ea typeface="Roboto"/>
                <a:cs typeface="Roboto"/>
                <a:sym typeface="Roboto"/>
              </a:rPr>
              <a:t>Phân Tích Tương Quan</a:t>
            </a:r>
            <a:br>
              <a:rPr b="1" i="0" lang="en-US" sz="1800" u="none" cap="none" strike="noStrike">
                <a:solidFill>
                  <a:srgbClr val="92BD3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rgbClr val="92BD39"/>
                </a:solidFill>
                <a:latin typeface="Roboto"/>
                <a:ea typeface="Roboto"/>
                <a:cs typeface="Roboto"/>
                <a:sym typeface="Roboto"/>
              </a:rPr>
              <a:t>Ordinal</a:t>
            </a:r>
            <a:endParaRPr sz="1800"/>
          </a:p>
        </p:txBody>
      </p:sp>
      <p:sp>
        <p:nvSpPr>
          <p:cNvPr id="370" name="Google Shape;370;p37"/>
          <p:cNvSpPr txBox="1"/>
          <p:nvPr/>
        </p:nvSpPr>
        <p:spPr>
          <a:xfrm>
            <a:off x="3142250" y="4412150"/>
            <a:ext cx="277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Sử dụng kỹ thuật trực quan hóa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và thống kê mô tả để kiểm tra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dữ liệu và phát hiện xu hướng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9330882" y="4611058"/>
            <a:ext cx="277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Tính toán Spearman correlation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và p-value cho các cặp biến thứ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bậc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100498" y="4967082"/>
            <a:ext cx="172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E88E7"/>
                </a:solidFill>
                <a:latin typeface="Roboto"/>
                <a:ea typeface="Roboto"/>
                <a:cs typeface="Roboto"/>
                <a:sym typeface="Roboto"/>
              </a:rPr>
              <a:t>Phân Loại Biến</a:t>
            </a:r>
            <a:endParaRPr sz="1800"/>
          </a:p>
        </p:txBody>
      </p:sp>
      <p:sp>
        <p:nvSpPr>
          <p:cNvPr id="373" name="Google Shape;373;p37"/>
          <p:cNvSpPr txBox="1"/>
          <p:nvPr/>
        </p:nvSpPr>
        <p:spPr>
          <a:xfrm>
            <a:off x="6277152" y="4851270"/>
            <a:ext cx="270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  <a:t>Phân Tích Tương Quan</a:t>
            </a:r>
            <a:br>
              <a:rPr b="1" i="0" lang="en-US" sz="1800" u="none" cap="none" strike="noStrike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800" u="none" cap="none" strike="noStrike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  <a:t>Nominal</a:t>
            </a:r>
            <a:endParaRPr sz="1800"/>
          </a:p>
        </p:txBody>
      </p:sp>
      <p:sp>
        <p:nvSpPr>
          <p:cNvPr id="374" name="Google Shape;374;p37"/>
          <p:cNvSpPr txBox="1"/>
          <p:nvPr/>
        </p:nvSpPr>
        <p:spPr>
          <a:xfrm>
            <a:off x="100500" y="5309700"/>
            <a:ext cx="25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Phân loại các biến theo thang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đo và vai trò phân tích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6277150" y="5499960"/>
            <a:ext cx="28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Tính toán Cramér’s V và p-value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cho các cặp biến danh định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11006153" y="2510900"/>
            <a:ext cx="578642" cy="434206"/>
          </a:xfrm>
          <a:custGeom>
            <a:rect b="b" l="l" r="r" t="t"/>
            <a:pathLst>
              <a:path extrusionOk="0" h="358848" w="358848">
                <a:moveTo>
                  <a:pt x="0" y="0"/>
                </a:moveTo>
                <a:lnTo>
                  <a:pt x="0" y="358848"/>
                </a:lnTo>
                <a:lnTo>
                  <a:pt x="358848" y="358848"/>
                </a:lnTo>
                <a:moveTo>
                  <a:pt x="73763" y="47846"/>
                </a:moveTo>
                <a:cubicBezTo>
                  <a:pt x="70460" y="47846"/>
                  <a:pt x="67782" y="45168"/>
                  <a:pt x="67782" y="41865"/>
                </a:cubicBezTo>
                <a:cubicBezTo>
                  <a:pt x="67782" y="38562"/>
                  <a:pt x="70460" y="35884"/>
                  <a:pt x="73763" y="35884"/>
                </a:cubicBezTo>
                <a:moveTo>
                  <a:pt x="73763" y="35884"/>
                </a:moveTo>
                <a:cubicBezTo>
                  <a:pt x="77066" y="35884"/>
                  <a:pt x="79744" y="38562"/>
                  <a:pt x="79744" y="41865"/>
                </a:cubicBezTo>
                <a:cubicBezTo>
                  <a:pt x="79744" y="45168"/>
                  <a:pt x="77066" y="47846"/>
                  <a:pt x="73763" y="47846"/>
                </a:cubicBezTo>
                <a:moveTo>
                  <a:pt x="57814" y="271130"/>
                </a:moveTo>
                <a:cubicBezTo>
                  <a:pt x="54511" y="271130"/>
                  <a:pt x="51833" y="268452"/>
                  <a:pt x="51833" y="265149"/>
                </a:cubicBezTo>
                <a:cubicBezTo>
                  <a:pt x="51833" y="261846"/>
                  <a:pt x="54511" y="259168"/>
                  <a:pt x="57814" y="259168"/>
                </a:cubicBezTo>
                <a:moveTo>
                  <a:pt x="57814" y="259168"/>
                </a:moveTo>
                <a:cubicBezTo>
                  <a:pt x="61117" y="259168"/>
                  <a:pt x="63795" y="261846"/>
                  <a:pt x="63795" y="265149"/>
                </a:cubicBezTo>
                <a:cubicBezTo>
                  <a:pt x="63795" y="268452"/>
                  <a:pt x="61117" y="271130"/>
                  <a:pt x="57814" y="271130"/>
                </a:cubicBezTo>
                <a:moveTo>
                  <a:pt x="89712" y="127590"/>
                </a:moveTo>
                <a:cubicBezTo>
                  <a:pt x="86409" y="127590"/>
                  <a:pt x="83731" y="124913"/>
                  <a:pt x="83731" y="121609"/>
                </a:cubicBezTo>
                <a:cubicBezTo>
                  <a:pt x="83731" y="118306"/>
                  <a:pt x="86409" y="115629"/>
                  <a:pt x="89712" y="115629"/>
                </a:cubicBezTo>
                <a:moveTo>
                  <a:pt x="89712" y="115629"/>
                </a:moveTo>
                <a:cubicBezTo>
                  <a:pt x="93015" y="115629"/>
                  <a:pt x="95693" y="118306"/>
                  <a:pt x="95693" y="121609"/>
                </a:cubicBezTo>
                <a:cubicBezTo>
                  <a:pt x="95693" y="124913"/>
                  <a:pt x="93015" y="127590"/>
                  <a:pt x="89712" y="127590"/>
                </a:cubicBezTo>
                <a:moveTo>
                  <a:pt x="41865" y="191386"/>
                </a:moveTo>
                <a:cubicBezTo>
                  <a:pt x="38562" y="191386"/>
                  <a:pt x="35884" y="188708"/>
                  <a:pt x="35884" y="185405"/>
                </a:cubicBezTo>
                <a:cubicBezTo>
                  <a:pt x="35884" y="182102"/>
                  <a:pt x="38562" y="179424"/>
                  <a:pt x="41865" y="179424"/>
                </a:cubicBezTo>
                <a:moveTo>
                  <a:pt x="41865" y="179424"/>
                </a:moveTo>
                <a:cubicBezTo>
                  <a:pt x="45168" y="179424"/>
                  <a:pt x="47846" y="182102"/>
                  <a:pt x="47846" y="185405"/>
                </a:cubicBezTo>
                <a:cubicBezTo>
                  <a:pt x="47846" y="188708"/>
                  <a:pt x="45168" y="191386"/>
                  <a:pt x="41865" y="191386"/>
                </a:cubicBezTo>
                <a:moveTo>
                  <a:pt x="185405" y="63795"/>
                </a:moveTo>
                <a:cubicBezTo>
                  <a:pt x="182102" y="63795"/>
                  <a:pt x="179424" y="61117"/>
                  <a:pt x="179424" y="57814"/>
                </a:cubicBezTo>
                <a:cubicBezTo>
                  <a:pt x="179424" y="54511"/>
                  <a:pt x="182102" y="51833"/>
                  <a:pt x="185405" y="51833"/>
                </a:cubicBezTo>
                <a:moveTo>
                  <a:pt x="185405" y="51833"/>
                </a:moveTo>
                <a:cubicBezTo>
                  <a:pt x="188708" y="51833"/>
                  <a:pt x="191386" y="54511"/>
                  <a:pt x="191386" y="57814"/>
                </a:cubicBezTo>
                <a:cubicBezTo>
                  <a:pt x="191386" y="61117"/>
                  <a:pt x="188708" y="63795"/>
                  <a:pt x="185405" y="63795"/>
                </a:cubicBezTo>
                <a:moveTo>
                  <a:pt x="233251" y="223283"/>
                </a:moveTo>
                <a:cubicBezTo>
                  <a:pt x="229948" y="223283"/>
                  <a:pt x="227270" y="220605"/>
                  <a:pt x="227270" y="217302"/>
                </a:cubicBezTo>
                <a:cubicBezTo>
                  <a:pt x="227270" y="213999"/>
                  <a:pt x="229948" y="211322"/>
                  <a:pt x="233251" y="211322"/>
                </a:cubicBezTo>
                <a:moveTo>
                  <a:pt x="233251" y="211322"/>
                </a:moveTo>
                <a:cubicBezTo>
                  <a:pt x="236554" y="211322"/>
                  <a:pt x="239232" y="213999"/>
                  <a:pt x="239232" y="217302"/>
                </a:cubicBezTo>
                <a:cubicBezTo>
                  <a:pt x="239232" y="220605"/>
                  <a:pt x="236554" y="223283"/>
                  <a:pt x="233251" y="223283"/>
                </a:cubicBezTo>
                <a:moveTo>
                  <a:pt x="328944" y="175437"/>
                </a:moveTo>
                <a:cubicBezTo>
                  <a:pt x="325641" y="175437"/>
                  <a:pt x="322963" y="172759"/>
                  <a:pt x="322963" y="169456"/>
                </a:cubicBezTo>
                <a:cubicBezTo>
                  <a:pt x="322963" y="166153"/>
                  <a:pt x="325641" y="163475"/>
                  <a:pt x="328944" y="163475"/>
                </a:cubicBezTo>
                <a:moveTo>
                  <a:pt x="328944" y="163475"/>
                </a:moveTo>
                <a:cubicBezTo>
                  <a:pt x="332247" y="163475"/>
                  <a:pt x="334925" y="166153"/>
                  <a:pt x="334925" y="169456"/>
                </a:cubicBezTo>
                <a:cubicBezTo>
                  <a:pt x="334925" y="172759"/>
                  <a:pt x="332247" y="175437"/>
                  <a:pt x="328944" y="175437"/>
                </a:cubicBezTo>
                <a:moveTo>
                  <a:pt x="312995" y="15948"/>
                </a:moveTo>
                <a:cubicBezTo>
                  <a:pt x="309692" y="15948"/>
                  <a:pt x="307015" y="13271"/>
                  <a:pt x="307015" y="9968"/>
                </a:cubicBezTo>
                <a:cubicBezTo>
                  <a:pt x="307015" y="6664"/>
                  <a:pt x="309692" y="3987"/>
                  <a:pt x="312995" y="3987"/>
                </a:cubicBezTo>
                <a:moveTo>
                  <a:pt x="312995" y="3987"/>
                </a:moveTo>
                <a:cubicBezTo>
                  <a:pt x="316298" y="3987"/>
                  <a:pt x="318976" y="6664"/>
                  <a:pt x="318976" y="9968"/>
                </a:cubicBezTo>
                <a:cubicBezTo>
                  <a:pt x="318976" y="13271"/>
                  <a:pt x="316298" y="15948"/>
                  <a:pt x="312995" y="15948"/>
                </a:cubicBezTo>
                <a:moveTo>
                  <a:pt x="185405" y="303027"/>
                </a:moveTo>
                <a:cubicBezTo>
                  <a:pt x="182102" y="303027"/>
                  <a:pt x="179424" y="300350"/>
                  <a:pt x="179424" y="297047"/>
                </a:cubicBezTo>
                <a:cubicBezTo>
                  <a:pt x="179424" y="293744"/>
                  <a:pt x="182102" y="291066"/>
                  <a:pt x="185405" y="291066"/>
                </a:cubicBezTo>
                <a:moveTo>
                  <a:pt x="185405" y="291066"/>
                </a:moveTo>
                <a:cubicBezTo>
                  <a:pt x="188708" y="291066"/>
                  <a:pt x="191386" y="293744"/>
                  <a:pt x="191386" y="297047"/>
                </a:cubicBezTo>
                <a:cubicBezTo>
                  <a:pt x="191386" y="300350"/>
                  <a:pt x="188708" y="303027"/>
                  <a:pt x="185405" y="303027"/>
                </a:cubicBezTo>
                <a:moveTo>
                  <a:pt x="344893" y="287079"/>
                </a:moveTo>
                <a:cubicBezTo>
                  <a:pt x="341590" y="287079"/>
                  <a:pt x="338912" y="284401"/>
                  <a:pt x="338912" y="281098"/>
                </a:cubicBezTo>
                <a:cubicBezTo>
                  <a:pt x="338912" y="277795"/>
                  <a:pt x="341590" y="275117"/>
                  <a:pt x="344893" y="275117"/>
                </a:cubicBezTo>
                <a:moveTo>
                  <a:pt x="344893" y="275117"/>
                </a:moveTo>
                <a:cubicBezTo>
                  <a:pt x="348196" y="275117"/>
                  <a:pt x="350874" y="277795"/>
                  <a:pt x="350874" y="281098"/>
                </a:cubicBezTo>
                <a:cubicBezTo>
                  <a:pt x="350874" y="284401"/>
                  <a:pt x="348196" y="287079"/>
                  <a:pt x="344893" y="287079"/>
                </a:cubicBezTo>
                <a:moveTo>
                  <a:pt x="265149" y="95693"/>
                </a:moveTo>
                <a:cubicBezTo>
                  <a:pt x="261846" y="95693"/>
                  <a:pt x="259168" y="93015"/>
                  <a:pt x="259168" y="89712"/>
                </a:cubicBezTo>
                <a:cubicBezTo>
                  <a:pt x="259168" y="86409"/>
                  <a:pt x="261846" y="83731"/>
                  <a:pt x="265149" y="83731"/>
                </a:cubicBezTo>
                <a:moveTo>
                  <a:pt x="265149" y="83731"/>
                </a:moveTo>
                <a:cubicBezTo>
                  <a:pt x="268452" y="83731"/>
                  <a:pt x="271130" y="86409"/>
                  <a:pt x="271130" y="89712"/>
                </a:cubicBezTo>
                <a:cubicBezTo>
                  <a:pt x="271130" y="93015"/>
                  <a:pt x="268452" y="95693"/>
                  <a:pt x="265149" y="95693"/>
                </a:cubicBezTo>
                <a:moveTo>
                  <a:pt x="153507" y="191386"/>
                </a:moveTo>
                <a:cubicBezTo>
                  <a:pt x="150204" y="191386"/>
                  <a:pt x="147526" y="188708"/>
                  <a:pt x="147526" y="185405"/>
                </a:cubicBezTo>
                <a:cubicBezTo>
                  <a:pt x="147526" y="182102"/>
                  <a:pt x="150204" y="179424"/>
                  <a:pt x="153507" y="179424"/>
                </a:cubicBezTo>
                <a:moveTo>
                  <a:pt x="153507" y="179424"/>
                </a:moveTo>
                <a:cubicBezTo>
                  <a:pt x="156810" y="179424"/>
                  <a:pt x="159488" y="182102"/>
                  <a:pt x="159488" y="185405"/>
                </a:cubicBezTo>
                <a:cubicBezTo>
                  <a:pt x="159488" y="188708"/>
                  <a:pt x="156810" y="191386"/>
                  <a:pt x="153507" y="191386"/>
                </a:cubicBez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7898524" y="2496424"/>
            <a:ext cx="597931" cy="448680"/>
          </a:xfrm>
          <a:custGeom>
            <a:rect b="b" l="l" r="r" t="t"/>
            <a:pathLst>
              <a:path extrusionOk="0" h="370810" w="370810">
                <a:moveTo>
                  <a:pt x="190588" y="153906"/>
                </a:moveTo>
                <a:cubicBezTo>
                  <a:pt x="225821" y="153906"/>
                  <a:pt x="254383" y="139625"/>
                  <a:pt x="254383" y="122008"/>
                </a:cubicBezTo>
                <a:cubicBezTo>
                  <a:pt x="254383" y="104392"/>
                  <a:pt x="225821" y="90111"/>
                  <a:pt x="190588" y="90111"/>
                </a:cubicBezTo>
                <a:cubicBezTo>
                  <a:pt x="155354" y="90111"/>
                  <a:pt x="126792" y="104392"/>
                  <a:pt x="126792" y="122008"/>
                </a:cubicBezTo>
                <a:cubicBezTo>
                  <a:pt x="126792" y="139625"/>
                  <a:pt x="155354" y="153906"/>
                  <a:pt x="190588" y="153906"/>
                </a:cubicBezTo>
                <a:close/>
                <a:moveTo>
                  <a:pt x="126792" y="122008"/>
                </a:moveTo>
                <a:lnTo>
                  <a:pt x="126792" y="176234"/>
                </a:lnTo>
                <a:cubicBezTo>
                  <a:pt x="126792" y="193778"/>
                  <a:pt x="155500" y="208132"/>
                  <a:pt x="190588" y="208132"/>
                </a:cubicBezTo>
                <a:cubicBezTo>
                  <a:pt x="225676" y="208132"/>
                  <a:pt x="254383" y="193778"/>
                  <a:pt x="254383" y="176234"/>
                </a:cubicBezTo>
                <a:lnTo>
                  <a:pt x="254383" y="122008"/>
                </a:lnTo>
                <a:moveTo>
                  <a:pt x="126792" y="177829"/>
                </a:moveTo>
                <a:lnTo>
                  <a:pt x="126792" y="232055"/>
                </a:lnTo>
                <a:cubicBezTo>
                  <a:pt x="126792" y="249599"/>
                  <a:pt x="155500" y="263953"/>
                  <a:pt x="190588" y="263953"/>
                </a:cubicBezTo>
                <a:cubicBezTo>
                  <a:pt x="225676" y="263953"/>
                  <a:pt x="254383" y="249599"/>
                  <a:pt x="254383" y="232055"/>
                </a:cubicBezTo>
                <a:lnTo>
                  <a:pt x="254383" y="177829"/>
                </a:lnTo>
                <a:moveTo>
                  <a:pt x="59808" y="11961"/>
                </a:moveTo>
                <a:lnTo>
                  <a:pt x="11961" y="11961"/>
                </a:lnTo>
                <a:lnTo>
                  <a:pt x="11961" y="59808"/>
                </a:lnTo>
                <a:moveTo>
                  <a:pt x="11961" y="11961"/>
                </a:moveTo>
                <a:lnTo>
                  <a:pt x="67782" y="67782"/>
                </a:lnTo>
                <a:moveTo>
                  <a:pt x="322963" y="11961"/>
                </a:moveTo>
                <a:lnTo>
                  <a:pt x="370810" y="11961"/>
                </a:lnTo>
                <a:lnTo>
                  <a:pt x="370810" y="59808"/>
                </a:lnTo>
                <a:moveTo>
                  <a:pt x="370810" y="11961"/>
                </a:moveTo>
                <a:lnTo>
                  <a:pt x="314989" y="67782"/>
                </a:lnTo>
                <a:moveTo>
                  <a:pt x="59808" y="370810"/>
                </a:moveTo>
                <a:lnTo>
                  <a:pt x="11961" y="370810"/>
                </a:lnTo>
                <a:lnTo>
                  <a:pt x="11961" y="322963"/>
                </a:lnTo>
                <a:moveTo>
                  <a:pt x="11961" y="370810"/>
                </a:moveTo>
                <a:lnTo>
                  <a:pt x="67782" y="314989"/>
                </a:lnTo>
                <a:moveTo>
                  <a:pt x="322963" y="370810"/>
                </a:moveTo>
                <a:lnTo>
                  <a:pt x="370810" y="370810"/>
                </a:lnTo>
                <a:lnTo>
                  <a:pt x="370810" y="322963"/>
                </a:lnTo>
                <a:moveTo>
                  <a:pt x="370810" y="370810"/>
                </a:moveTo>
                <a:lnTo>
                  <a:pt x="314989" y="314989"/>
                </a:lnTo>
                <a:moveTo>
                  <a:pt x="286281" y="268737"/>
                </a:moveTo>
                <a:cubicBezTo>
                  <a:pt x="324558" y="251194"/>
                  <a:pt x="350076" y="224081"/>
                  <a:pt x="350076" y="192183"/>
                </a:cubicBezTo>
                <a:cubicBezTo>
                  <a:pt x="350076" y="166665"/>
                  <a:pt x="332533" y="142741"/>
                  <a:pt x="303825" y="125198"/>
                </a:cubicBezTo>
                <a:moveTo>
                  <a:pt x="80540" y="123603"/>
                </a:moveTo>
                <a:cubicBezTo>
                  <a:pt x="50238" y="141147"/>
                  <a:pt x="31099" y="165070"/>
                  <a:pt x="31099" y="192183"/>
                </a:cubicBezTo>
                <a:cubicBezTo>
                  <a:pt x="31099" y="224081"/>
                  <a:pt x="56617" y="251194"/>
                  <a:pt x="94894" y="268737"/>
                </a:cubicBez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4823065" y="2525377"/>
            <a:ext cx="591502" cy="405259"/>
          </a:xfrm>
          <a:custGeom>
            <a:rect b="b" l="l" r="r" t="t"/>
            <a:pathLst>
              <a:path extrusionOk="0" h="334925" w="366823">
                <a:moveTo>
                  <a:pt x="47846" y="111641"/>
                </a:moveTo>
                <a:cubicBezTo>
                  <a:pt x="47846" y="142470"/>
                  <a:pt x="72838" y="167462"/>
                  <a:pt x="103667" y="167462"/>
                </a:cubicBezTo>
                <a:cubicBezTo>
                  <a:pt x="134496" y="167462"/>
                  <a:pt x="159488" y="142470"/>
                  <a:pt x="159488" y="111641"/>
                </a:cubicBezTo>
                <a:cubicBezTo>
                  <a:pt x="159488" y="80812"/>
                  <a:pt x="134496" y="55820"/>
                  <a:pt x="103667" y="55820"/>
                </a:cubicBezTo>
                <a:cubicBezTo>
                  <a:pt x="72838" y="55820"/>
                  <a:pt x="47846" y="80812"/>
                  <a:pt x="47846" y="111641"/>
                </a:cubicBezTo>
                <a:moveTo>
                  <a:pt x="159488" y="111641"/>
                </a:moveTo>
                <a:lnTo>
                  <a:pt x="103667" y="111641"/>
                </a:lnTo>
                <a:lnTo>
                  <a:pt x="103667" y="55820"/>
                </a:lnTo>
                <a:moveTo>
                  <a:pt x="135565" y="334925"/>
                </a:moveTo>
                <a:cubicBezTo>
                  <a:pt x="150011" y="316683"/>
                  <a:pt x="158378" y="294373"/>
                  <a:pt x="159488" y="271130"/>
                </a:cubicBezTo>
                <a:moveTo>
                  <a:pt x="231258" y="334925"/>
                </a:moveTo>
                <a:cubicBezTo>
                  <a:pt x="216811" y="316683"/>
                  <a:pt x="208444" y="294373"/>
                  <a:pt x="207334" y="271130"/>
                </a:cubicBezTo>
                <a:moveTo>
                  <a:pt x="111625" y="334925"/>
                </a:moveTo>
                <a:lnTo>
                  <a:pt x="255165" y="334925"/>
                </a:lnTo>
                <a:moveTo>
                  <a:pt x="0" y="223283"/>
                </a:moveTo>
                <a:lnTo>
                  <a:pt x="366823" y="223283"/>
                </a:lnTo>
                <a:moveTo>
                  <a:pt x="15948" y="0"/>
                </a:moveTo>
                <a:lnTo>
                  <a:pt x="350874" y="0"/>
                </a:lnTo>
                <a:cubicBezTo>
                  <a:pt x="350874" y="0"/>
                  <a:pt x="366823" y="0"/>
                  <a:pt x="366823" y="15948"/>
                </a:cubicBezTo>
                <a:lnTo>
                  <a:pt x="366823" y="255181"/>
                </a:lnTo>
                <a:cubicBezTo>
                  <a:pt x="366823" y="255181"/>
                  <a:pt x="366823" y="271130"/>
                  <a:pt x="350874" y="271130"/>
                </a:cubicBezTo>
                <a:lnTo>
                  <a:pt x="15948" y="271130"/>
                </a:lnTo>
                <a:cubicBezTo>
                  <a:pt x="15948" y="271130"/>
                  <a:pt x="0" y="271130"/>
                  <a:pt x="0" y="255181"/>
                </a:cubicBezTo>
                <a:lnTo>
                  <a:pt x="0" y="15948"/>
                </a:lnTo>
                <a:cubicBezTo>
                  <a:pt x="0" y="15948"/>
                  <a:pt x="0" y="0"/>
                  <a:pt x="15948" y="0"/>
                </a:cubicBezTo>
                <a:moveTo>
                  <a:pt x="207334" y="87718"/>
                </a:moveTo>
                <a:lnTo>
                  <a:pt x="231258" y="55820"/>
                </a:lnTo>
                <a:lnTo>
                  <a:pt x="279104" y="95693"/>
                </a:lnTo>
                <a:lnTo>
                  <a:pt x="318976" y="47846"/>
                </a:lnTo>
                <a:moveTo>
                  <a:pt x="303027" y="175437"/>
                </a:moveTo>
                <a:lnTo>
                  <a:pt x="303027" y="151513"/>
                </a:lnTo>
                <a:moveTo>
                  <a:pt x="271130" y="175437"/>
                </a:moveTo>
                <a:lnTo>
                  <a:pt x="271130" y="143539"/>
                </a:lnTo>
                <a:moveTo>
                  <a:pt x="239232" y="175437"/>
                </a:moveTo>
                <a:lnTo>
                  <a:pt x="239232" y="127590"/>
                </a:lnTo>
                <a:moveTo>
                  <a:pt x="207334" y="175437"/>
                </a:moveTo>
                <a:lnTo>
                  <a:pt x="207334" y="151513"/>
                </a:ln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1721870" y="2496424"/>
            <a:ext cx="600356" cy="451211"/>
          </a:xfrm>
          <a:custGeom>
            <a:rect b="b" l="l" r="r" t="t"/>
            <a:pathLst>
              <a:path extrusionOk="0" h="372902" w="372314">
                <a:moveTo>
                  <a:pt x="255892" y="356269"/>
                </a:moveTo>
                <a:cubicBezTo>
                  <a:pt x="311007" y="356269"/>
                  <a:pt x="355686" y="311590"/>
                  <a:pt x="355686" y="256476"/>
                </a:cubicBezTo>
                <a:cubicBezTo>
                  <a:pt x="355686" y="201360"/>
                  <a:pt x="311007" y="156682"/>
                  <a:pt x="255892" y="156682"/>
                </a:cubicBezTo>
                <a:cubicBezTo>
                  <a:pt x="200778" y="156682"/>
                  <a:pt x="156098" y="201360"/>
                  <a:pt x="156098" y="256476"/>
                </a:cubicBezTo>
                <a:cubicBezTo>
                  <a:pt x="156098" y="311590"/>
                  <a:pt x="200778" y="356269"/>
                  <a:pt x="255892" y="356269"/>
                </a:cubicBezTo>
                <a:close/>
                <a:moveTo>
                  <a:pt x="326410" y="326997"/>
                </a:moveTo>
                <a:lnTo>
                  <a:pt x="372314" y="372902"/>
                </a:lnTo>
                <a:moveTo>
                  <a:pt x="255897" y="263795"/>
                </a:moveTo>
                <a:cubicBezTo>
                  <a:pt x="251854" y="263795"/>
                  <a:pt x="248576" y="260517"/>
                  <a:pt x="248576" y="256476"/>
                </a:cubicBezTo>
                <a:cubicBezTo>
                  <a:pt x="248576" y="252433"/>
                  <a:pt x="251854" y="249157"/>
                  <a:pt x="255897" y="249157"/>
                </a:cubicBezTo>
                <a:moveTo>
                  <a:pt x="255900" y="249157"/>
                </a:moveTo>
                <a:cubicBezTo>
                  <a:pt x="259943" y="249157"/>
                  <a:pt x="263219" y="252433"/>
                  <a:pt x="263219" y="256476"/>
                </a:cubicBezTo>
                <a:cubicBezTo>
                  <a:pt x="263219" y="260517"/>
                  <a:pt x="259943" y="263795"/>
                  <a:pt x="255900" y="263795"/>
                </a:cubicBezTo>
                <a:moveTo>
                  <a:pt x="197017" y="263795"/>
                </a:moveTo>
                <a:cubicBezTo>
                  <a:pt x="192974" y="263795"/>
                  <a:pt x="189698" y="260517"/>
                  <a:pt x="189698" y="256476"/>
                </a:cubicBezTo>
                <a:cubicBezTo>
                  <a:pt x="189698" y="252433"/>
                  <a:pt x="192974" y="249157"/>
                  <a:pt x="197017" y="249157"/>
                </a:cubicBezTo>
                <a:moveTo>
                  <a:pt x="197020" y="249157"/>
                </a:moveTo>
                <a:cubicBezTo>
                  <a:pt x="201063" y="249157"/>
                  <a:pt x="204341" y="252433"/>
                  <a:pt x="204341" y="256476"/>
                </a:cubicBezTo>
                <a:cubicBezTo>
                  <a:pt x="204341" y="260517"/>
                  <a:pt x="201063" y="263795"/>
                  <a:pt x="197020" y="263795"/>
                </a:cubicBezTo>
                <a:moveTo>
                  <a:pt x="314775" y="263795"/>
                </a:moveTo>
                <a:cubicBezTo>
                  <a:pt x="310734" y="263795"/>
                  <a:pt x="307456" y="260517"/>
                  <a:pt x="307456" y="256476"/>
                </a:cubicBezTo>
                <a:cubicBezTo>
                  <a:pt x="307456" y="252433"/>
                  <a:pt x="310734" y="249157"/>
                  <a:pt x="314775" y="249157"/>
                </a:cubicBezTo>
                <a:moveTo>
                  <a:pt x="314780" y="249157"/>
                </a:moveTo>
                <a:cubicBezTo>
                  <a:pt x="318822" y="249157"/>
                  <a:pt x="322099" y="252433"/>
                  <a:pt x="322099" y="256476"/>
                </a:cubicBezTo>
                <a:cubicBezTo>
                  <a:pt x="322099" y="260517"/>
                  <a:pt x="318822" y="263795"/>
                  <a:pt x="314780" y="263795"/>
                </a:cubicBezTo>
                <a:moveTo>
                  <a:pt x="224369" y="308160"/>
                </a:moveTo>
                <a:cubicBezTo>
                  <a:pt x="220326" y="308160"/>
                  <a:pt x="217049" y="304882"/>
                  <a:pt x="217049" y="300841"/>
                </a:cubicBezTo>
                <a:cubicBezTo>
                  <a:pt x="217049" y="296798"/>
                  <a:pt x="220326" y="293520"/>
                  <a:pt x="224369" y="293520"/>
                </a:cubicBezTo>
                <a:moveTo>
                  <a:pt x="224365" y="293520"/>
                </a:moveTo>
                <a:cubicBezTo>
                  <a:pt x="228408" y="293520"/>
                  <a:pt x="231683" y="296798"/>
                  <a:pt x="231683" y="300841"/>
                </a:cubicBezTo>
                <a:cubicBezTo>
                  <a:pt x="231683" y="304882"/>
                  <a:pt x="228408" y="308160"/>
                  <a:pt x="224365" y="308160"/>
                </a:cubicBezTo>
                <a:moveTo>
                  <a:pt x="224369" y="219430"/>
                </a:moveTo>
                <a:cubicBezTo>
                  <a:pt x="220326" y="219430"/>
                  <a:pt x="217049" y="216154"/>
                  <a:pt x="217049" y="212111"/>
                </a:cubicBezTo>
                <a:cubicBezTo>
                  <a:pt x="217049" y="208068"/>
                  <a:pt x="220326" y="204792"/>
                  <a:pt x="224369" y="204792"/>
                </a:cubicBezTo>
                <a:moveTo>
                  <a:pt x="224365" y="204792"/>
                </a:moveTo>
                <a:cubicBezTo>
                  <a:pt x="228408" y="204792"/>
                  <a:pt x="231683" y="208068"/>
                  <a:pt x="231683" y="212111"/>
                </a:cubicBezTo>
                <a:cubicBezTo>
                  <a:pt x="231683" y="216154"/>
                  <a:pt x="228408" y="219430"/>
                  <a:pt x="224365" y="219430"/>
                </a:cubicBezTo>
                <a:moveTo>
                  <a:pt x="287417" y="308160"/>
                </a:moveTo>
                <a:cubicBezTo>
                  <a:pt x="283374" y="308160"/>
                  <a:pt x="280098" y="304882"/>
                  <a:pt x="280098" y="300841"/>
                </a:cubicBezTo>
                <a:cubicBezTo>
                  <a:pt x="280098" y="296798"/>
                  <a:pt x="283374" y="293520"/>
                  <a:pt x="287417" y="293520"/>
                </a:cubicBezTo>
                <a:moveTo>
                  <a:pt x="287418" y="293520"/>
                </a:moveTo>
                <a:cubicBezTo>
                  <a:pt x="291461" y="293520"/>
                  <a:pt x="294737" y="296798"/>
                  <a:pt x="294737" y="300841"/>
                </a:cubicBezTo>
                <a:cubicBezTo>
                  <a:pt x="294737" y="304882"/>
                  <a:pt x="291461" y="308160"/>
                  <a:pt x="287418" y="308160"/>
                </a:cubicBezTo>
                <a:moveTo>
                  <a:pt x="287417" y="219430"/>
                </a:moveTo>
                <a:cubicBezTo>
                  <a:pt x="283374" y="219430"/>
                  <a:pt x="280098" y="216154"/>
                  <a:pt x="280098" y="212111"/>
                </a:cubicBezTo>
                <a:cubicBezTo>
                  <a:pt x="280098" y="208068"/>
                  <a:pt x="283374" y="204792"/>
                  <a:pt x="287417" y="204792"/>
                </a:cubicBezTo>
                <a:moveTo>
                  <a:pt x="287418" y="204792"/>
                </a:moveTo>
                <a:cubicBezTo>
                  <a:pt x="291461" y="204792"/>
                  <a:pt x="294737" y="208068"/>
                  <a:pt x="294737" y="212111"/>
                </a:cubicBezTo>
                <a:cubicBezTo>
                  <a:pt x="294737" y="216154"/>
                  <a:pt x="291461" y="219430"/>
                  <a:pt x="287418" y="219430"/>
                </a:cubicBezTo>
                <a:moveTo>
                  <a:pt x="139274" y="149478"/>
                </a:moveTo>
                <a:cubicBezTo>
                  <a:pt x="176315" y="149478"/>
                  <a:pt x="206342" y="119451"/>
                  <a:pt x="206342" y="82410"/>
                </a:cubicBezTo>
                <a:cubicBezTo>
                  <a:pt x="206342" y="45369"/>
                  <a:pt x="176315" y="15341"/>
                  <a:pt x="139274" y="15341"/>
                </a:cubicBezTo>
                <a:cubicBezTo>
                  <a:pt x="102233" y="15341"/>
                  <a:pt x="72205" y="45369"/>
                  <a:pt x="72205" y="82410"/>
                </a:cubicBezTo>
                <a:cubicBezTo>
                  <a:pt x="72205" y="119451"/>
                  <a:pt x="102233" y="149478"/>
                  <a:pt x="139274" y="149478"/>
                </a:cubicBezTo>
                <a:close/>
                <a:moveTo>
                  <a:pt x="149549" y="337271"/>
                </a:moveTo>
                <a:lnTo>
                  <a:pt x="18549" y="337271"/>
                </a:lnTo>
                <a:lnTo>
                  <a:pt x="18549" y="322726"/>
                </a:lnTo>
                <a:cubicBezTo>
                  <a:pt x="18763" y="302278"/>
                  <a:pt x="24156" y="282217"/>
                  <a:pt x="34224" y="264418"/>
                </a:cubicBezTo>
                <a:cubicBezTo>
                  <a:pt x="44292" y="246620"/>
                  <a:pt x="58707" y="231663"/>
                  <a:pt x="76123" y="220945"/>
                </a:cubicBezTo>
                <a:cubicBezTo>
                  <a:pt x="93539" y="210229"/>
                  <a:pt x="113387" y="204100"/>
                  <a:pt x="133813" y="203133"/>
                </a:cubicBezTo>
              </a:path>
            </a:pathLst>
          </a:custGeom>
          <a:noFill/>
          <a:ln cap="flat" cmpd="sng" w="14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300" lIns="110650" spcFirstLastPara="1" rIns="110650" wrap="square" tIns="55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375300" y="476250"/>
            <a:ext cx="11441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Các bước phân tích Khám phá Dữ Liệu (EDA) và Tương quan</a:t>
            </a: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/>
          <p:nvPr/>
        </p:nvSpPr>
        <p:spPr>
          <a:xfrm>
            <a:off x="8968525" y="4784125"/>
            <a:ext cx="2317500" cy="83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8953775" y="3984625"/>
            <a:ext cx="2317500" cy="67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8953775" y="2993100"/>
            <a:ext cx="2317500" cy="8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CC5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8941775" y="1954200"/>
            <a:ext cx="2317500" cy="95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621275" y="1822956"/>
            <a:ext cx="5743256" cy="954977"/>
          </a:xfrm>
          <a:custGeom>
            <a:rect b="b" l="l" r="r" t="t"/>
            <a:pathLst>
              <a:path extrusionOk="0" h="685800" w="3100273">
                <a:moveTo>
                  <a:pt x="0" y="0"/>
                </a:moveTo>
                <a:lnTo>
                  <a:pt x="265814" y="685800"/>
                </a:lnTo>
                <a:lnTo>
                  <a:pt x="2834459" y="685800"/>
                </a:lnTo>
                <a:lnTo>
                  <a:pt x="3100273" y="0"/>
                </a:lnTo>
                <a:lnTo>
                  <a:pt x="0" y="0"/>
                </a:lnTo>
              </a:path>
            </a:pathLst>
          </a:custGeom>
          <a:solidFill>
            <a:srgbClr val="1AC3FB"/>
          </a:solidFill>
          <a:ln>
            <a:noFill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621275" y="1822956"/>
            <a:ext cx="5743263" cy="954977"/>
          </a:xfrm>
          <a:custGeom>
            <a:rect b="b" l="l" r="r" t="t"/>
            <a:pathLst>
              <a:path extrusionOk="0" h="685800" w="3100277">
                <a:moveTo>
                  <a:pt x="0" y="0"/>
                </a:moveTo>
                <a:lnTo>
                  <a:pt x="265816" y="685800"/>
                </a:lnTo>
                <a:lnTo>
                  <a:pt x="2834461" y="685800"/>
                </a:lnTo>
                <a:lnTo>
                  <a:pt x="3100277" y="0"/>
                </a:lnTo>
                <a:lnTo>
                  <a:pt x="2676033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1114377" y="2777377"/>
            <a:ext cx="4758748" cy="954977"/>
          </a:xfrm>
          <a:custGeom>
            <a:rect b="b" l="l" r="r" t="t"/>
            <a:pathLst>
              <a:path extrusionOk="0" h="685800" w="2568825">
                <a:moveTo>
                  <a:pt x="0" y="0"/>
                </a:moveTo>
                <a:lnTo>
                  <a:pt x="265814" y="685800"/>
                </a:lnTo>
                <a:lnTo>
                  <a:pt x="2303011" y="685800"/>
                </a:lnTo>
                <a:lnTo>
                  <a:pt x="2568825" y="0"/>
                </a:lnTo>
                <a:lnTo>
                  <a:pt x="0" y="0"/>
                </a:lnTo>
              </a:path>
            </a:pathLst>
          </a:custGeom>
          <a:solidFill>
            <a:srgbClr val="43DD93"/>
          </a:solidFill>
          <a:ln>
            <a:noFill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1114377" y="2777377"/>
            <a:ext cx="4758750" cy="954977"/>
          </a:xfrm>
          <a:custGeom>
            <a:rect b="b" l="l" r="r" t="t"/>
            <a:pathLst>
              <a:path extrusionOk="0" h="685800" w="2568826">
                <a:moveTo>
                  <a:pt x="0" y="0"/>
                </a:moveTo>
                <a:lnTo>
                  <a:pt x="265816" y="685800"/>
                </a:lnTo>
                <a:lnTo>
                  <a:pt x="2303009" y="685800"/>
                </a:lnTo>
                <a:lnTo>
                  <a:pt x="2568826" y="0"/>
                </a:lnTo>
                <a:lnTo>
                  <a:pt x="2205501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1607520" y="3731881"/>
            <a:ext cx="3774208" cy="954977"/>
          </a:xfrm>
          <a:custGeom>
            <a:rect b="b" l="l" r="r" t="t"/>
            <a:pathLst>
              <a:path extrusionOk="0" h="685800" w="2037359">
                <a:moveTo>
                  <a:pt x="0" y="0"/>
                </a:moveTo>
                <a:lnTo>
                  <a:pt x="265814" y="685800"/>
                </a:lnTo>
                <a:lnTo>
                  <a:pt x="1771545" y="685800"/>
                </a:lnTo>
                <a:lnTo>
                  <a:pt x="2037359" y="0"/>
                </a:lnTo>
                <a:lnTo>
                  <a:pt x="0" y="0"/>
                </a:lnTo>
              </a:path>
            </a:pathLst>
          </a:custGeom>
          <a:solidFill>
            <a:srgbClr val="A6DA37"/>
          </a:solidFill>
          <a:ln>
            <a:noFill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1607520" y="3731881"/>
            <a:ext cx="3774209" cy="954977"/>
          </a:xfrm>
          <a:custGeom>
            <a:rect b="b" l="l" r="r" t="t"/>
            <a:pathLst>
              <a:path extrusionOk="0" h="685800" w="2037360">
                <a:moveTo>
                  <a:pt x="0" y="0"/>
                </a:moveTo>
                <a:lnTo>
                  <a:pt x="265816" y="685800"/>
                </a:lnTo>
                <a:lnTo>
                  <a:pt x="1771544" y="685800"/>
                </a:lnTo>
                <a:lnTo>
                  <a:pt x="2037360" y="0"/>
                </a:lnTo>
                <a:lnTo>
                  <a:pt x="154447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2100383" y="4686278"/>
            <a:ext cx="2790408" cy="954977"/>
          </a:xfrm>
          <a:custGeom>
            <a:rect b="b" l="l" r="r" t="t"/>
            <a:pathLst>
              <a:path extrusionOk="0" h="685800" w="1506293">
                <a:moveTo>
                  <a:pt x="0" y="0"/>
                </a:moveTo>
                <a:lnTo>
                  <a:pt x="265814" y="685800"/>
                </a:lnTo>
                <a:lnTo>
                  <a:pt x="1240478" y="685800"/>
                </a:lnTo>
                <a:lnTo>
                  <a:pt x="1506293" y="0"/>
                </a:lnTo>
                <a:lnTo>
                  <a:pt x="0" y="0"/>
                </a:lnTo>
              </a:path>
            </a:pathLst>
          </a:custGeom>
          <a:solidFill>
            <a:srgbClr val="FFE711"/>
          </a:solidFill>
          <a:ln>
            <a:noFill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2100383" y="4686278"/>
            <a:ext cx="2790404" cy="954977"/>
          </a:xfrm>
          <a:custGeom>
            <a:rect b="b" l="l" r="r" t="t"/>
            <a:pathLst>
              <a:path extrusionOk="0" h="685800" w="1506291">
                <a:moveTo>
                  <a:pt x="0" y="0"/>
                </a:moveTo>
                <a:lnTo>
                  <a:pt x="265816" y="685800"/>
                </a:lnTo>
                <a:lnTo>
                  <a:pt x="1240475" y="685800"/>
                </a:lnTo>
                <a:lnTo>
                  <a:pt x="1506291" y="0"/>
                </a:lnTo>
                <a:lnTo>
                  <a:pt x="1240475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38"/>
          <p:cNvGrpSpPr/>
          <p:nvPr/>
        </p:nvGrpSpPr>
        <p:grpSpPr>
          <a:xfrm>
            <a:off x="6628991" y="2213501"/>
            <a:ext cx="2165841" cy="172340"/>
            <a:chOff x="3757222" y="1995001"/>
            <a:chExt cx="1167192" cy="123825"/>
          </a:xfrm>
        </p:grpSpPr>
        <p:sp>
          <p:nvSpPr>
            <p:cNvPr id="399" name="Google Shape;399;p38"/>
            <p:cNvSpPr/>
            <p:nvPr/>
          </p:nvSpPr>
          <p:spPr>
            <a:xfrm>
              <a:off x="3761984" y="2056913"/>
              <a:ext cx="1162430" cy="9525"/>
            </a:xfrm>
            <a:custGeom>
              <a:rect b="b" l="l" r="r" t="t"/>
              <a:pathLst>
                <a:path extrusionOk="0" h="9525" w="1162430">
                  <a:moveTo>
                    <a:pt x="116243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3757222" y="1995001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61912" y="0"/>
                  </a:moveTo>
                  <a:lnTo>
                    <a:pt x="0" y="61912"/>
                  </a:lnTo>
                  <a:lnTo>
                    <a:pt x="61912" y="123825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38"/>
          <p:cNvGrpSpPr/>
          <p:nvPr/>
        </p:nvGrpSpPr>
        <p:grpSpPr>
          <a:xfrm>
            <a:off x="6098753" y="3167998"/>
            <a:ext cx="2696079" cy="172340"/>
            <a:chOff x="3471472" y="2680801"/>
            <a:chExt cx="1452942" cy="123825"/>
          </a:xfrm>
        </p:grpSpPr>
        <p:sp>
          <p:nvSpPr>
            <p:cNvPr id="402" name="Google Shape;402;p38"/>
            <p:cNvSpPr/>
            <p:nvPr/>
          </p:nvSpPr>
          <p:spPr>
            <a:xfrm>
              <a:off x="3476234" y="2742713"/>
              <a:ext cx="1448180" cy="9525"/>
            </a:xfrm>
            <a:custGeom>
              <a:rect b="b" l="l" r="r" t="t"/>
              <a:pathLst>
                <a:path extrusionOk="0" h="9525" w="1448180">
                  <a:moveTo>
                    <a:pt x="144818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3471472" y="2680801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61912" y="0"/>
                  </a:moveTo>
                  <a:lnTo>
                    <a:pt x="0" y="61912"/>
                  </a:lnTo>
                  <a:lnTo>
                    <a:pt x="61912" y="123825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38"/>
          <p:cNvGrpSpPr/>
          <p:nvPr/>
        </p:nvGrpSpPr>
        <p:grpSpPr>
          <a:xfrm>
            <a:off x="5568515" y="4122494"/>
            <a:ext cx="3226317" cy="172340"/>
            <a:chOff x="3185722" y="3366601"/>
            <a:chExt cx="1738692" cy="123825"/>
          </a:xfrm>
        </p:grpSpPr>
        <p:sp>
          <p:nvSpPr>
            <p:cNvPr id="405" name="Google Shape;405;p38"/>
            <p:cNvSpPr/>
            <p:nvPr/>
          </p:nvSpPr>
          <p:spPr>
            <a:xfrm>
              <a:off x="3190484" y="3428513"/>
              <a:ext cx="1733930" cy="9525"/>
            </a:xfrm>
            <a:custGeom>
              <a:rect b="b" l="l" r="r" t="t"/>
              <a:pathLst>
                <a:path extrusionOk="0" h="9525" w="1733930">
                  <a:moveTo>
                    <a:pt x="173393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3185722" y="3366601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61912" y="0"/>
                  </a:moveTo>
                  <a:lnTo>
                    <a:pt x="0" y="61912"/>
                  </a:lnTo>
                  <a:lnTo>
                    <a:pt x="61912" y="123825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38"/>
          <p:cNvGrpSpPr/>
          <p:nvPr/>
        </p:nvGrpSpPr>
        <p:grpSpPr>
          <a:xfrm>
            <a:off x="5038242" y="5076991"/>
            <a:ext cx="3756556" cy="172340"/>
            <a:chOff x="2899953" y="4052401"/>
            <a:chExt cx="2024443" cy="123825"/>
          </a:xfrm>
        </p:grpSpPr>
        <p:sp>
          <p:nvSpPr>
            <p:cNvPr id="408" name="Google Shape;408;p38"/>
            <p:cNvSpPr/>
            <p:nvPr/>
          </p:nvSpPr>
          <p:spPr>
            <a:xfrm>
              <a:off x="2904715" y="4114313"/>
              <a:ext cx="2019681" cy="9525"/>
            </a:xfrm>
            <a:custGeom>
              <a:rect b="b" l="l" r="r" t="t"/>
              <a:pathLst>
                <a:path extrusionOk="0" h="9525" w="2019681">
                  <a:moveTo>
                    <a:pt x="2019681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899953" y="4052401"/>
              <a:ext cx="61912" cy="123825"/>
            </a:xfrm>
            <a:custGeom>
              <a:rect b="b" l="l" r="r" t="t"/>
              <a:pathLst>
                <a:path extrusionOk="0" h="123825" w="61912">
                  <a:moveTo>
                    <a:pt x="61912" y="0"/>
                  </a:moveTo>
                  <a:lnTo>
                    <a:pt x="0" y="61912"/>
                  </a:lnTo>
                  <a:lnTo>
                    <a:pt x="61912" y="123825"/>
                  </a:lnTo>
                </a:path>
              </a:pathLst>
            </a:custGeom>
            <a:solidFill>
              <a:schemeClr val="dk1"/>
            </a:solidFill>
            <a:ln cap="flat" cmpd="sng" w="1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3625" lIns="127225" spcFirstLastPara="1" rIns="127225" wrap="square" tIns="63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5" u="none" cap="none" strike="noStrike">
                <a:solidFill>
                  <a:srgbClr val="2C2C2C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38"/>
          <p:cNvSpPr txBox="1"/>
          <p:nvPr/>
        </p:nvSpPr>
        <p:spPr>
          <a:xfrm>
            <a:off x="8999025" y="251397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Xác định mối quan hệ giữa</a:t>
            </a:r>
            <a:b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các biến</a:t>
            </a:r>
            <a:endParaRPr sz="1300">
              <a:solidFill>
                <a:srgbClr val="334155"/>
              </a:solidFill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8999025" y="2969325"/>
            <a:ext cx="2260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Chuyển đổi sang </a:t>
            </a:r>
            <a:endParaRPr b="1" i="0" sz="1600" u="none" cap="none" strike="noStrike">
              <a:solidFill>
                <a:srgbClr val="43DD9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Khoảng</a:t>
            </a:r>
            <a:r>
              <a:rPr b="1" lang="en-US" sz="1600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00" u="none" cap="none" strike="noStrike">
                <a:solidFill>
                  <a:srgbClr val="43DD93"/>
                </a:solidFill>
                <a:latin typeface="Roboto"/>
                <a:ea typeface="Roboto"/>
                <a:cs typeface="Roboto"/>
                <a:sym typeface="Roboto"/>
              </a:rPr>
              <a:t>cách</a:t>
            </a:r>
            <a:endParaRPr sz="1600"/>
          </a:p>
        </p:txBody>
      </p:sp>
      <p:sp>
        <p:nvSpPr>
          <p:cNvPr id="412" name="Google Shape;412;p38"/>
          <p:cNvSpPr txBox="1"/>
          <p:nvPr/>
        </p:nvSpPr>
        <p:spPr>
          <a:xfrm>
            <a:off x="8999025" y="2014875"/>
            <a:ext cx="2260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1AC3FB"/>
                </a:solidFill>
                <a:latin typeface="Roboto"/>
                <a:ea typeface="Roboto"/>
                <a:cs typeface="Roboto"/>
                <a:sym typeface="Roboto"/>
              </a:rPr>
              <a:t>Tính Tương quan</a:t>
            </a:r>
            <a:br>
              <a:rPr b="1" i="0" lang="en-US" sz="1600" u="none" cap="none" strike="noStrike">
                <a:solidFill>
                  <a:srgbClr val="1AC3FB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600" u="none" cap="none" strike="noStrike">
                <a:solidFill>
                  <a:srgbClr val="1AC3FB"/>
                </a:solidFill>
                <a:latin typeface="Roboto"/>
                <a:ea typeface="Roboto"/>
                <a:cs typeface="Roboto"/>
                <a:sym typeface="Roboto"/>
              </a:rPr>
              <a:t>Spearman</a:t>
            </a:r>
            <a:endParaRPr sz="1600"/>
          </a:p>
        </p:txBody>
      </p:sp>
      <p:sp>
        <p:nvSpPr>
          <p:cNvPr id="413" name="Google Shape;413;p38"/>
          <p:cNvSpPr txBox="1"/>
          <p:nvPr/>
        </p:nvSpPr>
        <p:spPr>
          <a:xfrm>
            <a:off x="8999025" y="34684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Chuyển đổi tương quan thành</a:t>
            </a:r>
            <a:b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khoảng cách</a:t>
            </a:r>
            <a:endParaRPr sz="1300">
              <a:solidFill>
                <a:srgbClr val="334155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8999025" y="3997575"/>
            <a:ext cx="2260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A6DA37"/>
                </a:solidFill>
                <a:latin typeface="Roboto"/>
                <a:ea typeface="Roboto"/>
                <a:cs typeface="Roboto"/>
                <a:sym typeface="Roboto"/>
              </a:rPr>
              <a:t>Áp dụng MDS</a:t>
            </a:r>
            <a:endParaRPr sz="1600"/>
          </a:p>
        </p:txBody>
      </p:sp>
      <p:sp>
        <p:nvSpPr>
          <p:cNvPr id="415" name="Google Shape;415;p38"/>
          <p:cNvSpPr txBox="1"/>
          <p:nvPr/>
        </p:nvSpPr>
        <p:spPr>
          <a:xfrm>
            <a:off x="2658437" y="1337925"/>
            <a:ext cx="16743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2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</a:t>
            </a:r>
            <a:endParaRPr sz="2648">
              <a:solidFill>
                <a:schemeClr val="dk1"/>
              </a:solidFill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8999025" y="4324350"/>
            <a:ext cx="2260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Giảm chiều dữ liệu bằng MDS</a:t>
            </a:r>
            <a:endParaRPr sz="1300">
              <a:solidFill>
                <a:srgbClr val="334155"/>
              </a:solidFill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2763826" y="6102097"/>
            <a:ext cx="1422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2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Trực quan hóa</a:t>
            </a:r>
            <a:br>
              <a:rPr b="1" i="0" lang="en-US" sz="1552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1552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Dữ liệu 3D</a:t>
            </a:r>
            <a:endParaRPr sz="2248">
              <a:solidFill>
                <a:schemeClr val="dk1"/>
              </a:solidFill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8999025" y="51571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Hiển thị dữ liệu đã giảm chiều</a:t>
            </a:r>
            <a:b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trong không gian 3D</a:t>
            </a:r>
            <a:endParaRPr sz="1300">
              <a:solidFill>
                <a:srgbClr val="334155"/>
              </a:solidFill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8999025" y="4830375"/>
            <a:ext cx="2260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Trực quan hóa trong 3D</a:t>
            </a:r>
            <a:endParaRPr sz="1600">
              <a:solidFill>
                <a:srgbClr val="F1C232"/>
              </a:solidFill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3156741" y="3016044"/>
            <a:ext cx="617970" cy="439454"/>
          </a:xfrm>
          <a:custGeom>
            <a:rect b="b" l="l" r="r" t="t"/>
            <a:pathLst>
              <a:path extrusionOk="0" h="315586" w="333587">
                <a:moveTo>
                  <a:pt x="54001" y="239508"/>
                </a:moveTo>
                <a:lnTo>
                  <a:pt x="288901" y="103392"/>
                </a:lnTo>
                <a:moveTo>
                  <a:pt x="255034" y="93266"/>
                </a:moveTo>
                <a:lnTo>
                  <a:pt x="288911" y="103306"/>
                </a:lnTo>
                <a:lnTo>
                  <a:pt x="278870" y="137183"/>
                </a:lnTo>
                <a:moveTo>
                  <a:pt x="61759" y="205124"/>
                </a:moveTo>
                <a:lnTo>
                  <a:pt x="53989" y="239591"/>
                </a:lnTo>
                <a:lnTo>
                  <a:pt x="88457" y="247362"/>
                </a:lnTo>
                <a:moveTo>
                  <a:pt x="9312" y="315586"/>
                </a:moveTo>
                <a:lnTo>
                  <a:pt x="9312" y="27312"/>
                </a:lnTo>
                <a:cubicBezTo>
                  <a:pt x="33878" y="39955"/>
                  <a:pt x="88907" y="57657"/>
                  <a:pt x="171450" y="57657"/>
                </a:cubicBezTo>
                <a:cubicBezTo>
                  <a:pt x="253993" y="57657"/>
                  <a:pt x="309021" y="39955"/>
                  <a:pt x="333587" y="27312"/>
                </a:cubicBezTo>
                <a:lnTo>
                  <a:pt x="333587" y="315586"/>
                </a:lnTo>
                <a:cubicBezTo>
                  <a:pt x="309021" y="302943"/>
                  <a:pt x="253993" y="285242"/>
                  <a:pt x="171450" y="285242"/>
                </a:cubicBezTo>
                <a:cubicBezTo>
                  <a:pt x="88907" y="285242"/>
                  <a:pt x="33878" y="302943"/>
                  <a:pt x="9312" y="315586"/>
                </a:cubicBez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3156741" y="3970493"/>
            <a:ext cx="610352" cy="446561"/>
          </a:xfrm>
          <a:custGeom>
            <a:rect b="b" l="l" r="r" t="t"/>
            <a:pathLst>
              <a:path extrusionOk="0" h="320690" w="329475">
                <a:moveTo>
                  <a:pt x="168082" y="193407"/>
                </a:moveTo>
                <a:cubicBezTo>
                  <a:pt x="184910" y="193407"/>
                  <a:pt x="198550" y="179766"/>
                  <a:pt x="198550" y="162938"/>
                </a:cubicBezTo>
                <a:cubicBezTo>
                  <a:pt x="198550" y="146112"/>
                  <a:pt x="184910" y="132471"/>
                  <a:pt x="168082" y="132471"/>
                </a:cubicBezTo>
                <a:cubicBezTo>
                  <a:pt x="151256" y="132471"/>
                  <a:pt x="137614" y="146112"/>
                  <a:pt x="137614" y="162938"/>
                </a:cubicBezTo>
                <a:cubicBezTo>
                  <a:pt x="137614" y="179766"/>
                  <a:pt x="151256" y="193407"/>
                  <a:pt x="168082" y="193407"/>
                </a:cubicBezTo>
                <a:close/>
                <a:moveTo>
                  <a:pt x="219148" y="240791"/>
                </a:moveTo>
                <a:cubicBezTo>
                  <a:pt x="212476" y="218935"/>
                  <a:pt x="191816" y="202548"/>
                  <a:pt x="168083" y="202548"/>
                </a:cubicBezTo>
                <a:cubicBezTo>
                  <a:pt x="144352" y="202548"/>
                  <a:pt x="123691" y="218935"/>
                  <a:pt x="117020" y="240791"/>
                </a:cubicBezTo>
                <a:moveTo>
                  <a:pt x="302149" y="186630"/>
                </a:moveTo>
                <a:cubicBezTo>
                  <a:pt x="302149" y="140990"/>
                  <a:pt x="279343" y="100678"/>
                  <a:pt x="244506" y="76467"/>
                </a:cubicBezTo>
                <a:moveTo>
                  <a:pt x="91674" y="76467"/>
                </a:moveTo>
                <a:cubicBezTo>
                  <a:pt x="56836" y="100678"/>
                  <a:pt x="34030" y="140990"/>
                  <a:pt x="34030" y="186630"/>
                </a:cubicBezTo>
                <a:cubicBezTo>
                  <a:pt x="34030" y="191033"/>
                  <a:pt x="34242" y="195388"/>
                  <a:pt x="34657" y="199683"/>
                </a:cubicBezTo>
                <a:moveTo>
                  <a:pt x="197839" y="317376"/>
                </a:moveTo>
                <a:cubicBezTo>
                  <a:pt x="188270" y="319544"/>
                  <a:pt x="178313" y="320690"/>
                  <a:pt x="168089" y="320690"/>
                </a:cubicBezTo>
                <a:cubicBezTo>
                  <a:pt x="147009" y="320690"/>
                  <a:pt x="127065" y="315823"/>
                  <a:pt x="109320" y="307154"/>
                </a:cubicBezTo>
                <a:moveTo>
                  <a:pt x="13430" y="269862"/>
                </a:moveTo>
                <a:cubicBezTo>
                  <a:pt x="13427" y="289654"/>
                  <a:pt x="29471" y="305700"/>
                  <a:pt x="49263" y="305700"/>
                </a:cubicBezTo>
                <a:cubicBezTo>
                  <a:pt x="69055" y="305700"/>
                  <a:pt x="85099" y="289654"/>
                  <a:pt x="85096" y="269862"/>
                </a:cubicBezTo>
                <a:cubicBezTo>
                  <a:pt x="85099" y="250070"/>
                  <a:pt x="69055" y="234024"/>
                  <a:pt x="49263" y="234024"/>
                </a:cubicBezTo>
                <a:cubicBezTo>
                  <a:pt x="29471" y="234024"/>
                  <a:pt x="13427" y="250070"/>
                  <a:pt x="13430" y="269862"/>
                </a:cubicBezTo>
                <a:moveTo>
                  <a:pt x="201852" y="89743"/>
                </a:moveTo>
                <a:lnTo>
                  <a:pt x="134320" y="89743"/>
                </a:lnTo>
                <a:lnTo>
                  <a:pt x="134320" y="22210"/>
                </a:lnTo>
                <a:lnTo>
                  <a:pt x="201852" y="22210"/>
                </a:lnTo>
                <a:close/>
                <a:moveTo>
                  <a:pt x="242761" y="304960"/>
                </a:moveTo>
                <a:lnTo>
                  <a:pt x="286118" y="230904"/>
                </a:lnTo>
                <a:lnTo>
                  <a:pt x="329475" y="30496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3156741" y="2061595"/>
            <a:ext cx="608237" cy="456194"/>
          </a:xfrm>
          <a:custGeom>
            <a:rect b="b" l="l" r="r" t="t"/>
            <a:pathLst>
              <a:path extrusionOk="0" h="327608" w="328333">
                <a:moveTo>
                  <a:pt x="116197" y="29635"/>
                </a:moveTo>
                <a:cubicBezTo>
                  <a:pt x="116197" y="21744"/>
                  <a:pt x="109800" y="15347"/>
                  <a:pt x="101910" y="15347"/>
                </a:cubicBezTo>
                <a:lnTo>
                  <a:pt x="28854" y="15347"/>
                </a:lnTo>
                <a:cubicBezTo>
                  <a:pt x="20963" y="15347"/>
                  <a:pt x="14566" y="21744"/>
                  <a:pt x="14566" y="29635"/>
                </a:cubicBezTo>
                <a:lnTo>
                  <a:pt x="14566" y="102691"/>
                </a:lnTo>
                <a:cubicBezTo>
                  <a:pt x="14566" y="110582"/>
                  <a:pt x="20963" y="116978"/>
                  <a:pt x="28854" y="116978"/>
                </a:cubicBezTo>
                <a:lnTo>
                  <a:pt x="101910" y="116978"/>
                </a:lnTo>
                <a:cubicBezTo>
                  <a:pt x="109800" y="116978"/>
                  <a:pt x="116197" y="110582"/>
                  <a:pt x="116197" y="102691"/>
                </a:cubicBezTo>
                <a:close/>
                <a:moveTo>
                  <a:pt x="324036" y="29579"/>
                </a:moveTo>
                <a:cubicBezTo>
                  <a:pt x="324036" y="21688"/>
                  <a:pt x="317639" y="15292"/>
                  <a:pt x="309748" y="15292"/>
                </a:cubicBezTo>
                <a:lnTo>
                  <a:pt x="236692" y="15292"/>
                </a:lnTo>
                <a:cubicBezTo>
                  <a:pt x="228801" y="15292"/>
                  <a:pt x="222404" y="21688"/>
                  <a:pt x="222404" y="29579"/>
                </a:cubicBezTo>
                <a:lnTo>
                  <a:pt x="222404" y="102635"/>
                </a:lnTo>
                <a:cubicBezTo>
                  <a:pt x="222404" y="110526"/>
                  <a:pt x="228801" y="116923"/>
                  <a:pt x="236692" y="116923"/>
                </a:cubicBezTo>
                <a:lnTo>
                  <a:pt x="309748" y="116923"/>
                </a:lnTo>
                <a:cubicBezTo>
                  <a:pt x="317639" y="116923"/>
                  <a:pt x="324036" y="110526"/>
                  <a:pt x="324036" y="102635"/>
                </a:cubicBezTo>
                <a:close/>
                <a:moveTo>
                  <a:pt x="116197" y="240208"/>
                </a:moveTo>
                <a:cubicBezTo>
                  <a:pt x="116197" y="232317"/>
                  <a:pt x="109800" y="225921"/>
                  <a:pt x="101910" y="225921"/>
                </a:cubicBezTo>
                <a:lnTo>
                  <a:pt x="28854" y="225921"/>
                </a:lnTo>
                <a:cubicBezTo>
                  <a:pt x="20963" y="225921"/>
                  <a:pt x="14566" y="232317"/>
                  <a:pt x="14566" y="240208"/>
                </a:cubicBezTo>
                <a:lnTo>
                  <a:pt x="14566" y="313264"/>
                </a:lnTo>
                <a:cubicBezTo>
                  <a:pt x="14566" y="321155"/>
                  <a:pt x="20963" y="327552"/>
                  <a:pt x="28854" y="327552"/>
                </a:cubicBezTo>
                <a:lnTo>
                  <a:pt x="101910" y="327552"/>
                </a:lnTo>
                <a:cubicBezTo>
                  <a:pt x="109800" y="327552"/>
                  <a:pt x="116197" y="321155"/>
                  <a:pt x="116197" y="313264"/>
                </a:cubicBezTo>
                <a:close/>
                <a:moveTo>
                  <a:pt x="65409" y="116978"/>
                </a:moveTo>
                <a:lnTo>
                  <a:pt x="65410" y="225976"/>
                </a:lnTo>
                <a:moveTo>
                  <a:pt x="273248" y="116978"/>
                </a:moveTo>
                <a:lnTo>
                  <a:pt x="273248" y="327608"/>
                </a:lnTo>
                <a:moveTo>
                  <a:pt x="222404" y="116978"/>
                </a:moveTo>
                <a:lnTo>
                  <a:pt x="114793" y="224590"/>
                </a:lnTo>
                <a:moveTo>
                  <a:pt x="218162" y="272466"/>
                </a:moveTo>
                <a:lnTo>
                  <a:pt x="273248" y="327552"/>
                </a:lnTo>
                <a:lnTo>
                  <a:pt x="328333" y="272466"/>
                </a:lnTo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3156741" y="4924943"/>
            <a:ext cx="585905" cy="401738"/>
          </a:xfrm>
          <a:custGeom>
            <a:rect b="b" l="l" r="r" t="t"/>
            <a:pathLst>
              <a:path extrusionOk="0" h="288501" w="316278">
                <a:moveTo>
                  <a:pt x="107993" y="162456"/>
                </a:moveTo>
                <a:lnTo>
                  <a:pt x="171441" y="127952"/>
                </a:lnTo>
                <a:lnTo>
                  <a:pt x="234889" y="162456"/>
                </a:lnTo>
                <a:moveTo>
                  <a:pt x="26956" y="275597"/>
                </a:moveTo>
                <a:lnTo>
                  <a:pt x="108637" y="231177"/>
                </a:lnTo>
                <a:moveTo>
                  <a:pt x="315928" y="275597"/>
                </a:moveTo>
                <a:lnTo>
                  <a:pt x="234247" y="231177"/>
                </a:lnTo>
                <a:moveTo>
                  <a:pt x="138633" y="70809"/>
                </a:moveTo>
                <a:lnTo>
                  <a:pt x="171450" y="37986"/>
                </a:lnTo>
                <a:lnTo>
                  <a:pt x="204274" y="70809"/>
                </a:lnTo>
                <a:moveTo>
                  <a:pt x="71455" y="288501"/>
                </a:moveTo>
                <a:lnTo>
                  <a:pt x="26621" y="276494"/>
                </a:lnTo>
                <a:lnTo>
                  <a:pt x="38635" y="231656"/>
                </a:lnTo>
                <a:moveTo>
                  <a:pt x="271443" y="288501"/>
                </a:moveTo>
                <a:lnTo>
                  <a:pt x="316278" y="276494"/>
                </a:lnTo>
                <a:lnTo>
                  <a:pt x="304263" y="231656"/>
                </a:lnTo>
                <a:moveTo>
                  <a:pt x="171450" y="40072"/>
                </a:moveTo>
                <a:lnTo>
                  <a:pt x="171450" y="127954"/>
                </a:lnTo>
                <a:moveTo>
                  <a:pt x="171450" y="266094"/>
                </a:moveTo>
                <a:lnTo>
                  <a:pt x="108036" y="231590"/>
                </a:lnTo>
                <a:lnTo>
                  <a:pt x="108036" y="162457"/>
                </a:lnTo>
                <a:lnTo>
                  <a:pt x="171450" y="196960"/>
                </a:lnTo>
                <a:close/>
                <a:moveTo>
                  <a:pt x="171450" y="266094"/>
                </a:moveTo>
                <a:lnTo>
                  <a:pt x="234863" y="231590"/>
                </a:lnTo>
                <a:lnTo>
                  <a:pt x="234863" y="162457"/>
                </a:lnTo>
                <a:lnTo>
                  <a:pt x="171450" y="196960"/>
                </a:lnTo>
                <a:close/>
              </a:path>
            </a:pathLst>
          </a:custGeom>
          <a:noFill/>
          <a:ln cap="flat" cmpd="sng" w="1987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625" lIns="127225" spcFirstLastPara="1" rIns="127225" wrap="square" tIns="63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Quy trình Giảm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chiều dữ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liệu</a:t>
            </a: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5957128" y="765725"/>
            <a:ext cx="278835" cy="2265478"/>
          </a:xfrm>
          <a:custGeom>
            <a:rect b="b" l="l" r="r" t="t"/>
            <a:pathLst>
              <a:path extrusionOk="0" h="1716271" w="158429">
                <a:moveTo>
                  <a:pt x="119337" y="121943"/>
                </a:moveTo>
                <a:lnTo>
                  <a:pt x="149919" y="121943"/>
                </a:lnTo>
                <a:cubicBezTo>
                  <a:pt x="155171" y="121943"/>
                  <a:pt x="158429" y="116292"/>
                  <a:pt x="155770" y="111771"/>
                </a:cubicBezTo>
                <a:lnTo>
                  <a:pt x="84985" y="4002"/>
                </a:lnTo>
                <a:cubicBezTo>
                  <a:pt x="82366" y="13"/>
                  <a:pt x="76515" y="0"/>
                  <a:pt x="73882" y="3982"/>
                </a:cubicBezTo>
                <a:lnTo>
                  <a:pt x="2592" y="111771"/>
                </a:lnTo>
                <a:cubicBezTo>
                  <a:pt x="0" y="116292"/>
                  <a:pt x="3257" y="121943"/>
                  <a:pt x="8443" y="121943"/>
                </a:cubicBezTo>
                <a:lnTo>
                  <a:pt x="39557" y="121943"/>
                </a:lnTo>
                <a:lnTo>
                  <a:pt x="39557" y="1716271"/>
                </a:lnTo>
                <a:lnTo>
                  <a:pt x="119337" y="1716271"/>
                </a:lnTo>
                <a:lnTo>
                  <a:pt x="119337" y="121943"/>
                </a:lnTo>
              </a:path>
            </a:pathLst>
          </a:custGeom>
          <a:solidFill>
            <a:srgbClr val="F79438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5957126" y="765729"/>
            <a:ext cx="278835" cy="2265474"/>
          </a:xfrm>
          <a:custGeom>
            <a:rect b="b" l="l" r="r" t="t"/>
            <a:pathLst>
              <a:path extrusionOk="0" h="1716268" w="158429">
                <a:moveTo>
                  <a:pt x="39559" y="1716268"/>
                </a:moveTo>
                <a:lnTo>
                  <a:pt x="39559" y="998249"/>
                </a:lnTo>
                <a:moveTo>
                  <a:pt x="119339" y="1716268"/>
                </a:moveTo>
                <a:lnTo>
                  <a:pt x="119339" y="998249"/>
                </a:lnTo>
                <a:moveTo>
                  <a:pt x="39557" y="998249"/>
                </a:moveTo>
                <a:lnTo>
                  <a:pt x="39557" y="121940"/>
                </a:lnTo>
                <a:lnTo>
                  <a:pt x="8443" y="121940"/>
                </a:lnTo>
                <a:cubicBezTo>
                  <a:pt x="3257" y="121940"/>
                  <a:pt x="0" y="116289"/>
                  <a:pt x="2592" y="111768"/>
                </a:cubicBezTo>
                <a:lnTo>
                  <a:pt x="73882" y="3981"/>
                </a:lnTo>
                <a:cubicBezTo>
                  <a:pt x="76516" y="0"/>
                  <a:pt x="82364" y="9"/>
                  <a:pt x="84984" y="3999"/>
                </a:cubicBezTo>
                <a:lnTo>
                  <a:pt x="155770" y="111768"/>
                </a:lnTo>
                <a:cubicBezTo>
                  <a:pt x="158429" y="116289"/>
                  <a:pt x="155171" y="121940"/>
                  <a:pt x="149919" y="121940"/>
                </a:cubicBezTo>
                <a:lnTo>
                  <a:pt x="119337" y="121940"/>
                </a:lnTo>
                <a:lnTo>
                  <a:pt x="119337" y="998249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2654418" y="765729"/>
            <a:ext cx="2877053" cy="2581405"/>
          </a:xfrm>
          <a:custGeom>
            <a:rect b="b" l="l" r="r" t="t"/>
            <a:pathLst>
              <a:path extrusionOk="0" h="1955610" w="1634689">
                <a:moveTo>
                  <a:pt x="1595597" y="121943"/>
                </a:moveTo>
                <a:lnTo>
                  <a:pt x="1626179" y="121943"/>
                </a:lnTo>
                <a:cubicBezTo>
                  <a:pt x="1631431" y="121943"/>
                  <a:pt x="1634689" y="116292"/>
                  <a:pt x="1632030" y="111764"/>
                </a:cubicBezTo>
                <a:lnTo>
                  <a:pt x="1561245" y="4002"/>
                </a:lnTo>
                <a:cubicBezTo>
                  <a:pt x="1558625" y="6"/>
                  <a:pt x="1552775" y="0"/>
                  <a:pt x="1550142" y="3982"/>
                </a:cubicBezTo>
                <a:lnTo>
                  <a:pt x="1478852" y="111764"/>
                </a:lnTo>
                <a:cubicBezTo>
                  <a:pt x="1476259" y="116285"/>
                  <a:pt x="1479517" y="121936"/>
                  <a:pt x="1484703" y="121936"/>
                </a:cubicBezTo>
                <a:lnTo>
                  <a:pt x="1515817" y="121936"/>
                </a:lnTo>
                <a:lnTo>
                  <a:pt x="1515817" y="299181"/>
                </a:lnTo>
                <a:cubicBezTo>
                  <a:pt x="1515817" y="560726"/>
                  <a:pt x="1350074" y="761040"/>
                  <a:pt x="1077028" y="761040"/>
                </a:cubicBezTo>
                <a:lnTo>
                  <a:pt x="239339" y="761040"/>
                </a:lnTo>
                <a:cubicBezTo>
                  <a:pt x="107157" y="761040"/>
                  <a:pt x="0" y="866063"/>
                  <a:pt x="0" y="998252"/>
                </a:cubicBezTo>
                <a:lnTo>
                  <a:pt x="0" y="1716271"/>
                </a:lnTo>
                <a:cubicBezTo>
                  <a:pt x="0" y="1848552"/>
                  <a:pt x="107157" y="1955610"/>
                  <a:pt x="239339" y="1955610"/>
                </a:cubicBezTo>
                <a:lnTo>
                  <a:pt x="1356257" y="1955610"/>
                </a:lnTo>
                <a:cubicBezTo>
                  <a:pt x="1488439" y="1955610"/>
                  <a:pt x="1595597" y="1848452"/>
                  <a:pt x="1595597" y="1716271"/>
                </a:cubicBezTo>
                <a:lnTo>
                  <a:pt x="1595597" y="121943"/>
                </a:lnTo>
              </a:path>
            </a:pathLst>
          </a:custGeom>
          <a:solidFill>
            <a:srgbClr val="43DD93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9"/>
          <p:cNvSpPr/>
          <p:nvPr/>
        </p:nvSpPr>
        <p:spPr>
          <a:xfrm>
            <a:off x="2654418" y="764116"/>
            <a:ext cx="2877053" cy="2583082"/>
          </a:xfrm>
          <a:custGeom>
            <a:rect b="b" l="l" r="r" t="t"/>
            <a:pathLst>
              <a:path extrusionOk="0" h="1956880" w="1634689">
                <a:moveTo>
                  <a:pt x="0" y="999470"/>
                </a:moveTo>
                <a:cubicBezTo>
                  <a:pt x="0" y="867286"/>
                  <a:pt x="107155" y="761043"/>
                  <a:pt x="239338" y="761043"/>
                </a:cubicBezTo>
                <a:lnTo>
                  <a:pt x="1077028" y="761043"/>
                </a:lnTo>
                <a:cubicBezTo>
                  <a:pt x="1350074" y="761043"/>
                  <a:pt x="1515817" y="560729"/>
                  <a:pt x="1515817" y="299184"/>
                </a:cubicBezTo>
                <a:lnTo>
                  <a:pt x="1515817" y="121940"/>
                </a:lnTo>
                <a:lnTo>
                  <a:pt x="1484703" y="121940"/>
                </a:lnTo>
                <a:cubicBezTo>
                  <a:pt x="1479517" y="121940"/>
                  <a:pt x="1476259" y="116289"/>
                  <a:pt x="1478852" y="111768"/>
                </a:cubicBezTo>
                <a:lnTo>
                  <a:pt x="1550143" y="3981"/>
                </a:lnTo>
                <a:cubicBezTo>
                  <a:pt x="1552776" y="0"/>
                  <a:pt x="1558624" y="9"/>
                  <a:pt x="1561245" y="3999"/>
                </a:cubicBezTo>
                <a:lnTo>
                  <a:pt x="1632030" y="111768"/>
                </a:lnTo>
                <a:cubicBezTo>
                  <a:pt x="1634689" y="116289"/>
                  <a:pt x="1631431" y="121940"/>
                  <a:pt x="1626179" y="121940"/>
                </a:cubicBezTo>
                <a:lnTo>
                  <a:pt x="1595597" y="121940"/>
                </a:lnTo>
                <a:lnTo>
                  <a:pt x="1595597" y="999470"/>
                </a:lnTo>
                <a:moveTo>
                  <a:pt x="1595597" y="1717488"/>
                </a:moveTo>
                <a:cubicBezTo>
                  <a:pt x="1595597" y="1849672"/>
                  <a:pt x="1488441" y="1956880"/>
                  <a:pt x="1356258" y="1956880"/>
                </a:cubicBezTo>
                <a:lnTo>
                  <a:pt x="239338" y="1956879"/>
                </a:lnTo>
                <a:cubicBezTo>
                  <a:pt x="107155" y="1956879"/>
                  <a:pt x="0" y="1849775"/>
                  <a:pt x="0" y="1717592"/>
                </a:cubicBezTo>
                <a:lnTo>
                  <a:pt x="0" y="1717488"/>
                </a:lnTo>
                <a:moveTo>
                  <a:pt x="1595598" y="1717488"/>
                </a:moveTo>
                <a:lnTo>
                  <a:pt x="1595598" y="999470"/>
                </a:lnTo>
                <a:moveTo>
                  <a:pt x="0" y="999470"/>
                </a:moveTo>
                <a:lnTo>
                  <a:pt x="0" y="1717488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5605837" y="765725"/>
            <a:ext cx="278835" cy="2265478"/>
          </a:xfrm>
          <a:custGeom>
            <a:rect b="b" l="l" r="r" t="t"/>
            <a:pathLst>
              <a:path extrusionOk="0" h="1716271" w="158429">
                <a:moveTo>
                  <a:pt x="119337" y="121943"/>
                </a:moveTo>
                <a:lnTo>
                  <a:pt x="149919" y="121943"/>
                </a:lnTo>
                <a:cubicBezTo>
                  <a:pt x="155171" y="121943"/>
                  <a:pt x="158429" y="116292"/>
                  <a:pt x="155770" y="111771"/>
                </a:cubicBezTo>
                <a:lnTo>
                  <a:pt x="84985" y="4002"/>
                </a:lnTo>
                <a:cubicBezTo>
                  <a:pt x="82366" y="13"/>
                  <a:pt x="76515" y="0"/>
                  <a:pt x="73882" y="3982"/>
                </a:cubicBezTo>
                <a:lnTo>
                  <a:pt x="2592" y="111771"/>
                </a:lnTo>
                <a:cubicBezTo>
                  <a:pt x="0" y="116292"/>
                  <a:pt x="3257" y="121943"/>
                  <a:pt x="8443" y="121943"/>
                </a:cubicBezTo>
                <a:lnTo>
                  <a:pt x="39557" y="121943"/>
                </a:lnTo>
                <a:lnTo>
                  <a:pt x="39557" y="1716271"/>
                </a:lnTo>
                <a:lnTo>
                  <a:pt x="119337" y="1716271"/>
                </a:lnTo>
                <a:lnTo>
                  <a:pt x="119337" y="121943"/>
                </a:lnTo>
              </a:path>
            </a:pathLst>
          </a:custGeom>
          <a:solidFill>
            <a:srgbClr val="1AC3FB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9"/>
          <p:cNvSpPr/>
          <p:nvPr/>
        </p:nvSpPr>
        <p:spPr>
          <a:xfrm>
            <a:off x="5605835" y="765729"/>
            <a:ext cx="278835" cy="2265474"/>
          </a:xfrm>
          <a:custGeom>
            <a:rect b="b" l="l" r="r" t="t"/>
            <a:pathLst>
              <a:path extrusionOk="0" h="1716268" w="158429">
                <a:moveTo>
                  <a:pt x="39559" y="1716268"/>
                </a:moveTo>
                <a:lnTo>
                  <a:pt x="39559" y="998249"/>
                </a:lnTo>
                <a:moveTo>
                  <a:pt x="119339" y="1716268"/>
                </a:moveTo>
                <a:lnTo>
                  <a:pt x="119339" y="998249"/>
                </a:lnTo>
                <a:moveTo>
                  <a:pt x="39557" y="998249"/>
                </a:moveTo>
                <a:lnTo>
                  <a:pt x="39557" y="121940"/>
                </a:lnTo>
                <a:lnTo>
                  <a:pt x="8443" y="121940"/>
                </a:lnTo>
                <a:cubicBezTo>
                  <a:pt x="3257" y="121940"/>
                  <a:pt x="0" y="116289"/>
                  <a:pt x="2592" y="111768"/>
                </a:cubicBezTo>
                <a:lnTo>
                  <a:pt x="73882" y="3981"/>
                </a:lnTo>
                <a:cubicBezTo>
                  <a:pt x="76516" y="0"/>
                  <a:pt x="82364" y="9"/>
                  <a:pt x="84984" y="3999"/>
                </a:cubicBezTo>
                <a:lnTo>
                  <a:pt x="155770" y="111768"/>
                </a:lnTo>
                <a:cubicBezTo>
                  <a:pt x="158429" y="116289"/>
                  <a:pt x="155171" y="121940"/>
                  <a:pt x="149919" y="121940"/>
                </a:cubicBezTo>
                <a:lnTo>
                  <a:pt x="119337" y="121940"/>
                </a:lnTo>
                <a:lnTo>
                  <a:pt x="119337" y="998249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6026803" y="3032870"/>
            <a:ext cx="140411" cy="1737604"/>
          </a:xfrm>
          <a:custGeom>
            <a:rect b="b" l="l" r="r" t="t"/>
            <a:pathLst>
              <a:path extrusionOk="0" h="1316367" w="79779">
                <a:moveTo>
                  <a:pt x="0" y="1316367"/>
                </a:moveTo>
                <a:lnTo>
                  <a:pt x="79779" y="1316367"/>
                </a:lnTo>
                <a:lnTo>
                  <a:pt x="79779" y="0"/>
                </a:lnTo>
                <a:lnTo>
                  <a:pt x="0" y="0"/>
                </a:lnTo>
                <a:lnTo>
                  <a:pt x="0" y="1316367"/>
                </a:lnTo>
              </a:path>
            </a:pathLst>
          </a:custGeom>
          <a:solidFill>
            <a:srgbClr val="F79438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6026803" y="3032870"/>
            <a:ext cx="140411" cy="1737604"/>
          </a:xfrm>
          <a:custGeom>
            <a:rect b="b" l="l" r="r" t="t"/>
            <a:pathLst>
              <a:path extrusionOk="0" h="1316367" w="79779">
                <a:moveTo>
                  <a:pt x="0" y="1316367"/>
                </a:moveTo>
                <a:lnTo>
                  <a:pt x="0" y="0"/>
                </a:lnTo>
                <a:moveTo>
                  <a:pt x="79779" y="1316367"/>
                </a:moveTo>
                <a:lnTo>
                  <a:pt x="79779" y="0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2654418" y="3032870"/>
            <a:ext cx="3159281" cy="2053603"/>
          </a:xfrm>
          <a:custGeom>
            <a:rect b="b" l="l" r="r" t="t"/>
            <a:pathLst>
              <a:path extrusionOk="0" h="1555760" w="1795046">
                <a:moveTo>
                  <a:pt x="0" y="598348"/>
                </a:moveTo>
                <a:cubicBezTo>
                  <a:pt x="0" y="466167"/>
                  <a:pt x="107157" y="361143"/>
                  <a:pt x="239339" y="361143"/>
                </a:cubicBezTo>
                <a:lnTo>
                  <a:pt x="1356257" y="361143"/>
                </a:lnTo>
                <a:cubicBezTo>
                  <a:pt x="1555707" y="361143"/>
                  <a:pt x="1715267" y="239339"/>
                  <a:pt x="1715267" y="0"/>
                </a:cubicBezTo>
                <a:lnTo>
                  <a:pt x="1795046" y="0"/>
                </a:lnTo>
                <a:lnTo>
                  <a:pt x="1795046" y="1316248"/>
                </a:lnTo>
                <a:cubicBezTo>
                  <a:pt x="1795046" y="1448602"/>
                  <a:pt x="1687889" y="1555760"/>
                  <a:pt x="1555707" y="1555760"/>
                </a:cubicBezTo>
                <a:lnTo>
                  <a:pt x="239339" y="1555760"/>
                </a:lnTo>
                <a:cubicBezTo>
                  <a:pt x="107157" y="1555760"/>
                  <a:pt x="0" y="1448709"/>
                  <a:pt x="0" y="1316520"/>
                </a:cubicBezTo>
                <a:lnTo>
                  <a:pt x="0" y="598348"/>
                </a:lnTo>
              </a:path>
            </a:pathLst>
          </a:custGeom>
          <a:solidFill>
            <a:srgbClr val="1AC3FB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2654418" y="3032870"/>
            <a:ext cx="3159283" cy="2053602"/>
          </a:xfrm>
          <a:custGeom>
            <a:rect b="b" l="l" r="r" t="t"/>
            <a:pathLst>
              <a:path extrusionOk="0" h="1555759" w="1795047">
                <a:moveTo>
                  <a:pt x="1715267" y="0"/>
                </a:moveTo>
                <a:cubicBezTo>
                  <a:pt x="1715267" y="239339"/>
                  <a:pt x="1555707" y="361142"/>
                  <a:pt x="1356257" y="361142"/>
                </a:cubicBezTo>
                <a:lnTo>
                  <a:pt x="239338" y="361142"/>
                </a:lnTo>
                <a:cubicBezTo>
                  <a:pt x="107155" y="361142"/>
                  <a:pt x="0" y="466165"/>
                  <a:pt x="0" y="598348"/>
                </a:cubicBezTo>
                <a:moveTo>
                  <a:pt x="1795046" y="598348"/>
                </a:moveTo>
                <a:lnTo>
                  <a:pt x="1795046" y="0"/>
                </a:lnTo>
                <a:moveTo>
                  <a:pt x="1795046" y="1316251"/>
                </a:moveTo>
                <a:lnTo>
                  <a:pt x="1795046" y="598348"/>
                </a:lnTo>
                <a:moveTo>
                  <a:pt x="0" y="598348"/>
                </a:moveTo>
                <a:lnTo>
                  <a:pt x="0" y="1316251"/>
                </a:lnTo>
                <a:lnTo>
                  <a:pt x="0" y="1316367"/>
                </a:lnTo>
                <a:moveTo>
                  <a:pt x="1795047" y="1316419"/>
                </a:moveTo>
                <a:cubicBezTo>
                  <a:pt x="1795047" y="1448602"/>
                  <a:pt x="1687891" y="1555759"/>
                  <a:pt x="1555708" y="1555759"/>
                </a:cubicBezTo>
                <a:lnTo>
                  <a:pt x="239338" y="1555758"/>
                </a:lnTo>
                <a:cubicBezTo>
                  <a:pt x="107155" y="1555758"/>
                  <a:pt x="0" y="1448706"/>
                  <a:pt x="0" y="1316523"/>
                </a:cubicBezTo>
                <a:lnTo>
                  <a:pt x="0" y="1316419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2654418" y="4771754"/>
            <a:ext cx="3510313" cy="2053603"/>
          </a:xfrm>
          <a:custGeom>
            <a:rect b="b" l="l" r="r" t="t"/>
            <a:pathLst>
              <a:path extrusionOk="0" h="1555760" w="1994496">
                <a:moveTo>
                  <a:pt x="1994496" y="0"/>
                </a:moveTo>
                <a:lnTo>
                  <a:pt x="1914716" y="0"/>
                </a:lnTo>
                <a:cubicBezTo>
                  <a:pt x="1914716" y="238528"/>
                  <a:pt x="1755157" y="359920"/>
                  <a:pt x="1555707" y="359920"/>
                </a:cubicBezTo>
                <a:lnTo>
                  <a:pt x="239339" y="359920"/>
                </a:lnTo>
                <a:cubicBezTo>
                  <a:pt x="107157" y="359920"/>
                  <a:pt x="0" y="466612"/>
                  <a:pt x="0" y="598348"/>
                </a:cubicBezTo>
                <a:lnTo>
                  <a:pt x="0" y="1316367"/>
                </a:lnTo>
                <a:cubicBezTo>
                  <a:pt x="0" y="1448549"/>
                  <a:pt x="107157" y="1555760"/>
                  <a:pt x="239339" y="1555760"/>
                </a:cubicBezTo>
                <a:lnTo>
                  <a:pt x="1755157" y="1555760"/>
                </a:lnTo>
                <a:cubicBezTo>
                  <a:pt x="1887338" y="1555760"/>
                  <a:pt x="1994496" y="1448549"/>
                  <a:pt x="1994496" y="1316367"/>
                </a:cubicBezTo>
                <a:lnTo>
                  <a:pt x="1994496" y="0"/>
                </a:lnTo>
              </a:path>
            </a:pathLst>
          </a:custGeom>
          <a:solidFill>
            <a:srgbClr val="F79438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2654418" y="4771754"/>
            <a:ext cx="3510315" cy="2053602"/>
          </a:xfrm>
          <a:custGeom>
            <a:rect b="b" l="l" r="r" t="t"/>
            <a:pathLst>
              <a:path extrusionOk="0" h="1555759" w="1994497">
                <a:moveTo>
                  <a:pt x="1914716" y="0"/>
                </a:moveTo>
                <a:cubicBezTo>
                  <a:pt x="1914716" y="238529"/>
                  <a:pt x="1755157" y="359921"/>
                  <a:pt x="1555707" y="359921"/>
                </a:cubicBezTo>
                <a:lnTo>
                  <a:pt x="239338" y="359921"/>
                </a:lnTo>
                <a:cubicBezTo>
                  <a:pt x="107155" y="359921"/>
                  <a:pt x="0" y="466613"/>
                  <a:pt x="0" y="598348"/>
                </a:cubicBezTo>
                <a:moveTo>
                  <a:pt x="1994496" y="598348"/>
                </a:moveTo>
                <a:lnTo>
                  <a:pt x="1994496" y="0"/>
                </a:lnTo>
                <a:moveTo>
                  <a:pt x="1994496" y="1316367"/>
                </a:moveTo>
                <a:lnTo>
                  <a:pt x="1994496" y="598348"/>
                </a:lnTo>
                <a:moveTo>
                  <a:pt x="0" y="598348"/>
                </a:moveTo>
                <a:lnTo>
                  <a:pt x="0" y="1316367"/>
                </a:lnTo>
                <a:moveTo>
                  <a:pt x="1994497" y="1316367"/>
                </a:moveTo>
                <a:cubicBezTo>
                  <a:pt x="1994497" y="1448551"/>
                  <a:pt x="1887341" y="1555759"/>
                  <a:pt x="1755157" y="1555759"/>
                </a:cubicBezTo>
                <a:lnTo>
                  <a:pt x="239338" y="1555758"/>
                </a:lnTo>
                <a:cubicBezTo>
                  <a:pt x="107156" y="1555758"/>
                  <a:pt x="0" y="1448550"/>
                  <a:pt x="0" y="1316367"/>
                </a:cubicBez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6660524" y="765729"/>
            <a:ext cx="2877053" cy="2581405"/>
          </a:xfrm>
          <a:custGeom>
            <a:rect b="b" l="l" r="r" t="t"/>
            <a:pathLst>
              <a:path extrusionOk="0" h="1955610" w="1634689">
                <a:moveTo>
                  <a:pt x="1634689" y="998252"/>
                </a:moveTo>
                <a:cubicBezTo>
                  <a:pt x="1634689" y="866063"/>
                  <a:pt x="1527538" y="761040"/>
                  <a:pt x="1395356" y="761040"/>
                </a:cubicBezTo>
                <a:lnTo>
                  <a:pt x="557661" y="761040"/>
                </a:lnTo>
                <a:cubicBezTo>
                  <a:pt x="284614" y="761040"/>
                  <a:pt x="118871" y="560726"/>
                  <a:pt x="118871" y="299181"/>
                </a:cubicBezTo>
                <a:lnTo>
                  <a:pt x="118871" y="121936"/>
                </a:lnTo>
                <a:lnTo>
                  <a:pt x="149986" y="121936"/>
                </a:lnTo>
                <a:cubicBezTo>
                  <a:pt x="155171" y="121936"/>
                  <a:pt x="158429" y="116285"/>
                  <a:pt x="155836" y="111764"/>
                </a:cubicBezTo>
                <a:lnTo>
                  <a:pt x="84546" y="3982"/>
                </a:lnTo>
                <a:cubicBezTo>
                  <a:pt x="81913" y="0"/>
                  <a:pt x="76070" y="6"/>
                  <a:pt x="73450" y="4002"/>
                </a:cubicBezTo>
                <a:lnTo>
                  <a:pt x="2659" y="111764"/>
                </a:lnTo>
                <a:cubicBezTo>
                  <a:pt x="0" y="116292"/>
                  <a:pt x="3257" y="121943"/>
                  <a:pt x="8509" y="121943"/>
                </a:cubicBezTo>
                <a:lnTo>
                  <a:pt x="39092" y="121943"/>
                </a:lnTo>
                <a:lnTo>
                  <a:pt x="39092" y="1716271"/>
                </a:lnTo>
                <a:cubicBezTo>
                  <a:pt x="39092" y="1848452"/>
                  <a:pt x="146249" y="1955610"/>
                  <a:pt x="278431" y="1955610"/>
                </a:cubicBezTo>
                <a:lnTo>
                  <a:pt x="1395356" y="1955610"/>
                </a:lnTo>
                <a:cubicBezTo>
                  <a:pt x="1527538" y="1955610"/>
                  <a:pt x="1634689" y="1848552"/>
                  <a:pt x="1634689" y="1716370"/>
                </a:cubicBezTo>
                <a:lnTo>
                  <a:pt x="1634689" y="998252"/>
                </a:lnTo>
              </a:path>
            </a:pathLst>
          </a:custGeom>
          <a:solidFill>
            <a:srgbClr val="A6DA37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6660530" y="764116"/>
            <a:ext cx="2877053" cy="2583013"/>
          </a:xfrm>
          <a:custGeom>
            <a:rect b="b" l="l" r="r" t="t"/>
            <a:pathLst>
              <a:path extrusionOk="0" h="1956828" w="1634689">
                <a:moveTo>
                  <a:pt x="1634689" y="999470"/>
                </a:moveTo>
                <a:cubicBezTo>
                  <a:pt x="1634689" y="867286"/>
                  <a:pt x="1527533" y="761043"/>
                  <a:pt x="1395351" y="761043"/>
                </a:cubicBezTo>
                <a:lnTo>
                  <a:pt x="557661" y="761043"/>
                </a:lnTo>
                <a:cubicBezTo>
                  <a:pt x="284614" y="761043"/>
                  <a:pt x="118871" y="560729"/>
                  <a:pt x="118871" y="299184"/>
                </a:cubicBezTo>
                <a:lnTo>
                  <a:pt x="118871" y="121940"/>
                </a:lnTo>
                <a:lnTo>
                  <a:pt x="149986" y="121940"/>
                </a:lnTo>
                <a:cubicBezTo>
                  <a:pt x="155171" y="121940"/>
                  <a:pt x="158429" y="116289"/>
                  <a:pt x="155836" y="111768"/>
                </a:cubicBezTo>
                <a:lnTo>
                  <a:pt x="84546" y="3981"/>
                </a:lnTo>
                <a:cubicBezTo>
                  <a:pt x="81912" y="0"/>
                  <a:pt x="76065" y="9"/>
                  <a:pt x="73444" y="3999"/>
                </a:cubicBezTo>
                <a:lnTo>
                  <a:pt x="2659" y="111768"/>
                </a:lnTo>
                <a:cubicBezTo>
                  <a:pt x="0" y="116289"/>
                  <a:pt x="3257" y="121940"/>
                  <a:pt x="8509" y="121940"/>
                </a:cubicBezTo>
                <a:lnTo>
                  <a:pt x="39092" y="121940"/>
                </a:lnTo>
                <a:lnTo>
                  <a:pt x="39092" y="999470"/>
                </a:lnTo>
                <a:moveTo>
                  <a:pt x="39092" y="1717488"/>
                </a:moveTo>
                <a:cubicBezTo>
                  <a:pt x="39092" y="1849672"/>
                  <a:pt x="146247" y="1956828"/>
                  <a:pt x="278431" y="1956828"/>
                </a:cubicBezTo>
                <a:lnTo>
                  <a:pt x="1395351" y="1956827"/>
                </a:lnTo>
                <a:cubicBezTo>
                  <a:pt x="1527533" y="1956827"/>
                  <a:pt x="1634689" y="1849775"/>
                  <a:pt x="1634689" y="1717592"/>
                </a:cubicBezTo>
                <a:lnTo>
                  <a:pt x="1634689" y="1717488"/>
                </a:lnTo>
                <a:moveTo>
                  <a:pt x="39091" y="1717488"/>
                </a:moveTo>
                <a:lnTo>
                  <a:pt x="39091" y="999470"/>
                </a:lnTo>
                <a:moveTo>
                  <a:pt x="1634688" y="999470"/>
                </a:moveTo>
                <a:lnTo>
                  <a:pt x="1634688" y="1717488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6309294" y="765725"/>
            <a:ext cx="278835" cy="2265478"/>
          </a:xfrm>
          <a:custGeom>
            <a:rect b="b" l="l" r="r" t="t"/>
            <a:pathLst>
              <a:path extrusionOk="0" h="1716271" w="158429">
                <a:moveTo>
                  <a:pt x="118871" y="121943"/>
                </a:moveTo>
                <a:lnTo>
                  <a:pt x="149986" y="121943"/>
                </a:lnTo>
                <a:cubicBezTo>
                  <a:pt x="155171" y="121943"/>
                  <a:pt x="158429" y="116292"/>
                  <a:pt x="155836" y="111771"/>
                </a:cubicBezTo>
                <a:lnTo>
                  <a:pt x="84546" y="3982"/>
                </a:lnTo>
                <a:cubicBezTo>
                  <a:pt x="81913" y="0"/>
                  <a:pt x="76070" y="13"/>
                  <a:pt x="73444" y="4002"/>
                </a:cubicBezTo>
                <a:lnTo>
                  <a:pt x="2659" y="111771"/>
                </a:lnTo>
                <a:cubicBezTo>
                  <a:pt x="0" y="116292"/>
                  <a:pt x="3257" y="121943"/>
                  <a:pt x="8509" y="121943"/>
                </a:cubicBezTo>
                <a:lnTo>
                  <a:pt x="39092" y="121943"/>
                </a:lnTo>
                <a:lnTo>
                  <a:pt x="39092" y="1716271"/>
                </a:lnTo>
                <a:lnTo>
                  <a:pt x="118878" y="1716271"/>
                </a:lnTo>
                <a:lnTo>
                  <a:pt x="118878" y="121943"/>
                </a:lnTo>
              </a:path>
            </a:pathLst>
          </a:custGeom>
          <a:solidFill>
            <a:srgbClr val="8769FD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6309297" y="765729"/>
            <a:ext cx="278835" cy="2265474"/>
          </a:xfrm>
          <a:custGeom>
            <a:rect b="b" l="l" r="r" t="t"/>
            <a:pathLst>
              <a:path extrusionOk="0" h="1716268" w="158429">
                <a:moveTo>
                  <a:pt x="118869" y="998249"/>
                </a:moveTo>
                <a:lnTo>
                  <a:pt x="118869" y="1716268"/>
                </a:lnTo>
                <a:moveTo>
                  <a:pt x="39089" y="1716268"/>
                </a:moveTo>
                <a:lnTo>
                  <a:pt x="39089" y="998249"/>
                </a:lnTo>
                <a:moveTo>
                  <a:pt x="118871" y="998249"/>
                </a:moveTo>
                <a:lnTo>
                  <a:pt x="118871" y="121940"/>
                </a:lnTo>
                <a:lnTo>
                  <a:pt x="149986" y="121940"/>
                </a:lnTo>
                <a:cubicBezTo>
                  <a:pt x="155171" y="121940"/>
                  <a:pt x="158429" y="116289"/>
                  <a:pt x="155836" y="111768"/>
                </a:cubicBezTo>
                <a:lnTo>
                  <a:pt x="84546" y="3981"/>
                </a:lnTo>
                <a:cubicBezTo>
                  <a:pt x="81912" y="0"/>
                  <a:pt x="76065" y="9"/>
                  <a:pt x="73444" y="3999"/>
                </a:cubicBezTo>
                <a:lnTo>
                  <a:pt x="2659" y="111768"/>
                </a:lnTo>
                <a:cubicBezTo>
                  <a:pt x="0" y="116289"/>
                  <a:pt x="3257" y="121940"/>
                  <a:pt x="8509" y="121940"/>
                </a:cubicBezTo>
                <a:lnTo>
                  <a:pt x="39092" y="121940"/>
                </a:lnTo>
                <a:lnTo>
                  <a:pt x="39092" y="998249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6378092" y="3032870"/>
            <a:ext cx="3159281" cy="2053533"/>
          </a:xfrm>
          <a:custGeom>
            <a:rect b="b" l="l" r="r" t="t"/>
            <a:pathLst>
              <a:path extrusionOk="0" h="1555707" w="1795046">
                <a:moveTo>
                  <a:pt x="1795046" y="598348"/>
                </a:moveTo>
                <a:cubicBezTo>
                  <a:pt x="1795046" y="466167"/>
                  <a:pt x="1687889" y="361143"/>
                  <a:pt x="1555707" y="361143"/>
                </a:cubicBezTo>
                <a:lnTo>
                  <a:pt x="438789" y="361143"/>
                </a:lnTo>
                <a:cubicBezTo>
                  <a:pt x="239339" y="361143"/>
                  <a:pt x="79779" y="239339"/>
                  <a:pt x="79779" y="0"/>
                </a:cubicBezTo>
                <a:lnTo>
                  <a:pt x="0" y="0"/>
                </a:lnTo>
                <a:lnTo>
                  <a:pt x="0" y="1316367"/>
                </a:lnTo>
                <a:cubicBezTo>
                  <a:pt x="0" y="1448549"/>
                  <a:pt x="107157" y="1555707"/>
                  <a:pt x="239339" y="1555707"/>
                </a:cubicBezTo>
                <a:lnTo>
                  <a:pt x="1555707" y="1555707"/>
                </a:lnTo>
                <a:cubicBezTo>
                  <a:pt x="1687889" y="1555707"/>
                  <a:pt x="1795046" y="1448656"/>
                  <a:pt x="1795046" y="1316474"/>
                </a:cubicBezTo>
                <a:lnTo>
                  <a:pt x="1795046" y="598348"/>
                </a:lnTo>
              </a:path>
            </a:pathLst>
          </a:custGeom>
          <a:solidFill>
            <a:srgbClr val="8769FD"/>
          </a:solidFill>
          <a:ln>
            <a:noFill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6378092" y="3032870"/>
            <a:ext cx="3159283" cy="2053602"/>
          </a:xfrm>
          <a:custGeom>
            <a:rect b="b" l="l" r="r" t="t"/>
            <a:pathLst>
              <a:path extrusionOk="0" h="1555759" w="1795047">
                <a:moveTo>
                  <a:pt x="79779" y="0"/>
                </a:moveTo>
                <a:cubicBezTo>
                  <a:pt x="79779" y="239339"/>
                  <a:pt x="239339" y="361142"/>
                  <a:pt x="438789" y="361142"/>
                </a:cubicBezTo>
                <a:lnTo>
                  <a:pt x="1555708" y="361142"/>
                </a:lnTo>
                <a:cubicBezTo>
                  <a:pt x="1687891" y="361142"/>
                  <a:pt x="1795046" y="466165"/>
                  <a:pt x="1795046" y="598348"/>
                </a:cubicBezTo>
                <a:moveTo>
                  <a:pt x="0" y="598348"/>
                </a:moveTo>
                <a:lnTo>
                  <a:pt x="0" y="0"/>
                </a:lnTo>
                <a:moveTo>
                  <a:pt x="0" y="1316367"/>
                </a:moveTo>
                <a:lnTo>
                  <a:pt x="0" y="598348"/>
                </a:lnTo>
                <a:moveTo>
                  <a:pt x="1795046" y="598348"/>
                </a:moveTo>
                <a:lnTo>
                  <a:pt x="1795046" y="1316367"/>
                </a:lnTo>
                <a:moveTo>
                  <a:pt x="0" y="1316367"/>
                </a:moveTo>
                <a:cubicBezTo>
                  <a:pt x="0" y="1448551"/>
                  <a:pt x="107155" y="1555759"/>
                  <a:pt x="239338" y="1555759"/>
                </a:cubicBezTo>
                <a:lnTo>
                  <a:pt x="1555708" y="1555758"/>
                </a:lnTo>
                <a:cubicBezTo>
                  <a:pt x="1687891" y="1555758"/>
                  <a:pt x="1795046" y="1448654"/>
                  <a:pt x="1795047" y="1316471"/>
                </a:cubicBezTo>
                <a:lnTo>
                  <a:pt x="1795047" y="1316367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3211564" y="2523500"/>
            <a:ext cx="169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Chuẩn bị dữ liệu</a:t>
            </a:r>
            <a:endParaRPr sz="2260"/>
          </a:p>
        </p:txBody>
      </p:sp>
      <p:sp>
        <p:nvSpPr>
          <p:cNvPr id="449" name="Google Shape;449;p39"/>
          <p:cNvSpPr txBox="1"/>
          <p:nvPr/>
        </p:nvSpPr>
        <p:spPr>
          <a:xfrm>
            <a:off x="7259011" y="2523500"/>
            <a:ext cx="1751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Xác định số cụm</a:t>
            </a:r>
            <a:endParaRPr sz="2260"/>
          </a:p>
        </p:txBody>
      </p:sp>
      <p:sp>
        <p:nvSpPr>
          <p:cNvPr id="450" name="Google Shape;450;p39"/>
          <p:cNvSpPr txBox="1"/>
          <p:nvPr/>
        </p:nvSpPr>
        <p:spPr>
          <a:xfrm>
            <a:off x="3040017" y="2835269"/>
            <a:ext cx="20391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Chuẩn bị và chuẩn hóa dữ</a:t>
            </a:r>
            <a:b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liệu cho phân tích.</a:t>
            </a:r>
            <a:endParaRPr sz="2260"/>
          </a:p>
        </p:txBody>
      </p:sp>
      <p:sp>
        <p:nvSpPr>
          <p:cNvPr id="451" name="Google Shape;451;p39"/>
          <p:cNvSpPr txBox="1"/>
          <p:nvPr/>
        </p:nvSpPr>
        <p:spPr>
          <a:xfrm>
            <a:off x="7167441" y="2835269"/>
            <a:ext cx="19341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Xác định số cụm tối ưu</a:t>
            </a:r>
            <a:b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bằng Elbow &amp; Silhouette.</a:t>
            </a:r>
            <a:endParaRPr sz="2260"/>
          </a:p>
        </p:txBody>
      </p:sp>
      <p:sp>
        <p:nvSpPr>
          <p:cNvPr id="452" name="Google Shape;452;p39"/>
          <p:cNvSpPr txBox="1"/>
          <p:nvPr/>
        </p:nvSpPr>
        <p:spPr>
          <a:xfrm>
            <a:off x="3213438" y="4262384"/>
            <a:ext cx="204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Phân cụm K-means</a:t>
            </a:r>
            <a:endParaRPr sz="2260"/>
          </a:p>
        </p:txBody>
      </p:sp>
      <p:sp>
        <p:nvSpPr>
          <p:cNvPr id="453" name="Google Shape;453;p39"/>
          <p:cNvSpPr txBox="1"/>
          <p:nvPr/>
        </p:nvSpPr>
        <p:spPr>
          <a:xfrm>
            <a:off x="7205029" y="4262384"/>
            <a:ext cx="150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Phân tích cụm</a:t>
            </a:r>
            <a:endParaRPr sz="2260"/>
          </a:p>
        </p:txBody>
      </p:sp>
      <p:sp>
        <p:nvSpPr>
          <p:cNvPr id="454" name="Google Shape;454;p39"/>
          <p:cNvSpPr txBox="1"/>
          <p:nvPr/>
        </p:nvSpPr>
        <p:spPr>
          <a:xfrm>
            <a:off x="3094468" y="4574154"/>
            <a:ext cx="2281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Phân cụm dữ liệu bằng thuật</a:t>
            </a:r>
            <a:b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toán K-means.</a:t>
            </a:r>
            <a:endParaRPr sz="2260"/>
          </a:p>
        </p:txBody>
      </p:sp>
      <p:sp>
        <p:nvSpPr>
          <p:cNvPr id="455" name="Google Shape;455;p39"/>
          <p:cNvSpPr txBox="1"/>
          <p:nvPr/>
        </p:nvSpPr>
        <p:spPr>
          <a:xfrm>
            <a:off x="6743083" y="4574154"/>
            <a:ext cx="24318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Phân tích và mô tả các cụm đã</a:t>
            </a:r>
            <a:b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hình thành.</a:t>
            </a:r>
            <a:endParaRPr sz="2260"/>
          </a:p>
        </p:txBody>
      </p:sp>
      <p:sp>
        <p:nvSpPr>
          <p:cNvPr id="456" name="Google Shape;456;p39"/>
          <p:cNvSpPr txBox="1"/>
          <p:nvPr/>
        </p:nvSpPr>
        <p:spPr>
          <a:xfrm>
            <a:off x="3654775" y="6001268"/>
            <a:ext cx="151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Trực quan hóa</a:t>
            </a:r>
            <a:endParaRPr sz="2260"/>
          </a:p>
        </p:txBody>
      </p:sp>
      <p:sp>
        <p:nvSpPr>
          <p:cNvPr id="457" name="Google Shape;457;p39"/>
          <p:cNvSpPr txBox="1"/>
          <p:nvPr/>
        </p:nvSpPr>
        <p:spPr>
          <a:xfrm>
            <a:off x="3054421" y="6313038"/>
            <a:ext cx="2712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Trực quan hóa kết quả phân nhóm</a:t>
            </a:r>
            <a:b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335" u="none" cap="none" strike="noStrike">
                <a:solidFill>
                  <a:srgbClr val="2C2C2C"/>
                </a:solidFill>
                <a:latin typeface="Roboto"/>
                <a:ea typeface="Roboto"/>
                <a:cs typeface="Roboto"/>
                <a:sym typeface="Roboto"/>
              </a:rPr>
              <a:t>bằng biểu đồ.</a:t>
            </a:r>
            <a:endParaRPr sz="2260"/>
          </a:p>
        </p:txBody>
      </p:sp>
      <p:sp>
        <p:nvSpPr>
          <p:cNvPr id="458" name="Google Shape;458;p39"/>
          <p:cNvSpPr/>
          <p:nvPr/>
        </p:nvSpPr>
        <p:spPr>
          <a:xfrm>
            <a:off x="7871076" y="1992174"/>
            <a:ext cx="526546" cy="394910"/>
          </a:xfrm>
          <a:custGeom>
            <a:rect b="b" l="l" r="r" t="t"/>
            <a:pathLst>
              <a:path extrusionOk="0" h="299174" w="299174">
                <a:moveTo>
                  <a:pt x="0" y="0"/>
                </a:moveTo>
                <a:lnTo>
                  <a:pt x="0" y="299174"/>
                </a:lnTo>
                <a:lnTo>
                  <a:pt x="299174" y="299174"/>
                </a:lnTo>
                <a:moveTo>
                  <a:pt x="61496" y="39889"/>
                </a:moveTo>
                <a:cubicBezTo>
                  <a:pt x="58743" y="39889"/>
                  <a:pt x="56510" y="37657"/>
                  <a:pt x="56510" y="34903"/>
                </a:cubicBezTo>
                <a:cubicBezTo>
                  <a:pt x="56510" y="32149"/>
                  <a:pt x="58743" y="29917"/>
                  <a:pt x="61496" y="29917"/>
                </a:cubicBezTo>
                <a:moveTo>
                  <a:pt x="61496" y="29917"/>
                </a:moveTo>
                <a:cubicBezTo>
                  <a:pt x="64250" y="29917"/>
                  <a:pt x="66483" y="32149"/>
                  <a:pt x="66483" y="34903"/>
                </a:cubicBezTo>
                <a:cubicBezTo>
                  <a:pt x="66483" y="37657"/>
                  <a:pt x="64250" y="39889"/>
                  <a:pt x="61496" y="39889"/>
                </a:cubicBezTo>
                <a:moveTo>
                  <a:pt x="48200" y="226042"/>
                </a:moveTo>
                <a:cubicBezTo>
                  <a:pt x="45446" y="226042"/>
                  <a:pt x="43214" y="223810"/>
                  <a:pt x="43214" y="221056"/>
                </a:cubicBezTo>
                <a:cubicBezTo>
                  <a:pt x="43214" y="218302"/>
                  <a:pt x="45446" y="216070"/>
                  <a:pt x="48200" y="216070"/>
                </a:cubicBezTo>
                <a:moveTo>
                  <a:pt x="48200" y="216070"/>
                </a:moveTo>
                <a:cubicBezTo>
                  <a:pt x="50954" y="216070"/>
                  <a:pt x="53186" y="218302"/>
                  <a:pt x="53186" y="221056"/>
                </a:cubicBezTo>
                <a:cubicBezTo>
                  <a:pt x="53186" y="223810"/>
                  <a:pt x="50954" y="226042"/>
                  <a:pt x="48200" y="226042"/>
                </a:cubicBezTo>
                <a:moveTo>
                  <a:pt x="74793" y="106373"/>
                </a:moveTo>
                <a:cubicBezTo>
                  <a:pt x="72039" y="106373"/>
                  <a:pt x="69807" y="104140"/>
                  <a:pt x="69807" y="101386"/>
                </a:cubicBezTo>
                <a:cubicBezTo>
                  <a:pt x="69807" y="98633"/>
                  <a:pt x="72039" y="96400"/>
                  <a:pt x="74793" y="96400"/>
                </a:cubicBezTo>
                <a:moveTo>
                  <a:pt x="74793" y="96400"/>
                </a:moveTo>
                <a:cubicBezTo>
                  <a:pt x="77547" y="96400"/>
                  <a:pt x="79779" y="98633"/>
                  <a:pt x="79779" y="101386"/>
                </a:cubicBezTo>
                <a:cubicBezTo>
                  <a:pt x="79779" y="104140"/>
                  <a:pt x="77547" y="106373"/>
                  <a:pt x="74793" y="106373"/>
                </a:cubicBezTo>
                <a:moveTo>
                  <a:pt x="34903" y="159559"/>
                </a:moveTo>
                <a:cubicBezTo>
                  <a:pt x="32149" y="159559"/>
                  <a:pt x="29917" y="157327"/>
                  <a:pt x="29917" y="154573"/>
                </a:cubicBezTo>
                <a:cubicBezTo>
                  <a:pt x="29917" y="151819"/>
                  <a:pt x="32149" y="149587"/>
                  <a:pt x="34903" y="149587"/>
                </a:cubicBezTo>
                <a:moveTo>
                  <a:pt x="34903" y="149587"/>
                </a:moveTo>
                <a:cubicBezTo>
                  <a:pt x="37657" y="149587"/>
                  <a:pt x="39889" y="151819"/>
                  <a:pt x="39889" y="154573"/>
                </a:cubicBezTo>
                <a:cubicBezTo>
                  <a:pt x="39889" y="157327"/>
                  <a:pt x="37657" y="159559"/>
                  <a:pt x="34903" y="159559"/>
                </a:cubicBezTo>
                <a:moveTo>
                  <a:pt x="154573" y="53186"/>
                </a:moveTo>
                <a:cubicBezTo>
                  <a:pt x="151819" y="53186"/>
                  <a:pt x="149587" y="50954"/>
                  <a:pt x="149587" y="48200"/>
                </a:cubicBezTo>
                <a:cubicBezTo>
                  <a:pt x="149587" y="45446"/>
                  <a:pt x="151819" y="43214"/>
                  <a:pt x="154573" y="43214"/>
                </a:cubicBezTo>
                <a:moveTo>
                  <a:pt x="154573" y="43214"/>
                </a:moveTo>
                <a:cubicBezTo>
                  <a:pt x="157327" y="43214"/>
                  <a:pt x="159559" y="45446"/>
                  <a:pt x="159559" y="48200"/>
                </a:cubicBezTo>
                <a:cubicBezTo>
                  <a:pt x="159559" y="50954"/>
                  <a:pt x="157327" y="53186"/>
                  <a:pt x="154573" y="53186"/>
                </a:cubicBezTo>
                <a:moveTo>
                  <a:pt x="194463" y="186153"/>
                </a:moveTo>
                <a:cubicBezTo>
                  <a:pt x="191709" y="186153"/>
                  <a:pt x="189477" y="183920"/>
                  <a:pt x="189477" y="181166"/>
                </a:cubicBezTo>
                <a:cubicBezTo>
                  <a:pt x="189477" y="178413"/>
                  <a:pt x="191709" y="176180"/>
                  <a:pt x="194463" y="176180"/>
                </a:cubicBezTo>
                <a:moveTo>
                  <a:pt x="194463" y="176180"/>
                </a:moveTo>
                <a:cubicBezTo>
                  <a:pt x="197217" y="176180"/>
                  <a:pt x="199449" y="178413"/>
                  <a:pt x="199449" y="181166"/>
                </a:cubicBezTo>
                <a:cubicBezTo>
                  <a:pt x="199449" y="183920"/>
                  <a:pt x="197217" y="186153"/>
                  <a:pt x="194463" y="186153"/>
                </a:cubicBezTo>
                <a:moveTo>
                  <a:pt x="274243" y="146263"/>
                </a:moveTo>
                <a:cubicBezTo>
                  <a:pt x="271489" y="146263"/>
                  <a:pt x="269257" y="144030"/>
                  <a:pt x="269257" y="141276"/>
                </a:cubicBezTo>
                <a:cubicBezTo>
                  <a:pt x="269257" y="138523"/>
                  <a:pt x="271489" y="136290"/>
                  <a:pt x="274243" y="136290"/>
                </a:cubicBezTo>
                <a:moveTo>
                  <a:pt x="274243" y="136290"/>
                </a:moveTo>
                <a:cubicBezTo>
                  <a:pt x="276997" y="136290"/>
                  <a:pt x="279229" y="138523"/>
                  <a:pt x="279229" y="141276"/>
                </a:cubicBezTo>
                <a:cubicBezTo>
                  <a:pt x="279229" y="144030"/>
                  <a:pt x="276997" y="146263"/>
                  <a:pt x="274243" y="146263"/>
                </a:cubicBezTo>
                <a:moveTo>
                  <a:pt x="260946" y="13296"/>
                </a:moveTo>
                <a:cubicBezTo>
                  <a:pt x="258192" y="13296"/>
                  <a:pt x="255960" y="11064"/>
                  <a:pt x="255960" y="8310"/>
                </a:cubicBezTo>
                <a:cubicBezTo>
                  <a:pt x="255960" y="5556"/>
                  <a:pt x="258192" y="3324"/>
                  <a:pt x="260946" y="3324"/>
                </a:cubicBezTo>
                <a:moveTo>
                  <a:pt x="260946" y="3324"/>
                </a:moveTo>
                <a:cubicBezTo>
                  <a:pt x="263700" y="3324"/>
                  <a:pt x="265932" y="5556"/>
                  <a:pt x="265932" y="8310"/>
                </a:cubicBezTo>
                <a:cubicBezTo>
                  <a:pt x="265932" y="11064"/>
                  <a:pt x="263700" y="13296"/>
                  <a:pt x="260946" y="13296"/>
                </a:cubicBezTo>
                <a:moveTo>
                  <a:pt x="154573" y="252636"/>
                </a:moveTo>
                <a:cubicBezTo>
                  <a:pt x="151819" y="252636"/>
                  <a:pt x="149587" y="250403"/>
                  <a:pt x="149587" y="247650"/>
                </a:cubicBezTo>
                <a:cubicBezTo>
                  <a:pt x="149587" y="244896"/>
                  <a:pt x="151819" y="242663"/>
                  <a:pt x="154573" y="242663"/>
                </a:cubicBezTo>
                <a:moveTo>
                  <a:pt x="154573" y="242663"/>
                </a:moveTo>
                <a:cubicBezTo>
                  <a:pt x="157327" y="242663"/>
                  <a:pt x="159559" y="244896"/>
                  <a:pt x="159559" y="247650"/>
                </a:cubicBezTo>
                <a:cubicBezTo>
                  <a:pt x="159559" y="250403"/>
                  <a:pt x="157327" y="252636"/>
                  <a:pt x="154573" y="252636"/>
                </a:cubicBezTo>
                <a:moveTo>
                  <a:pt x="287539" y="239339"/>
                </a:moveTo>
                <a:cubicBezTo>
                  <a:pt x="284786" y="239339"/>
                  <a:pt x="282553" y="237107"/>
                  <a:pt x="282553" y="234353"/>
                </a:cubicBezTo>
                <a:cubicBezTo>
                  <a:pt x="282553" y="231599"/>
                  <a:pt x="284786" y="229367"/>
                  <a:pt x="287539" y="229367"/>
                </a:cubicBezTo>
                <a:moveTo>
                  <a:pt x="287539" y="229367"/>
                </a:moveTo>
                <a:cubicBezTo>
                  <a:pt x="290293" y="229367"/>
                  <a:pt x="292526" y="231599"/>
                  <a:pt x="292526" y="234353"/>
                </a:cubicBezTo>
                <a:cubicBezTo>
                  <a:pt x="292526" y="237107"/>
                  <a:pt x="290293" y="239339"/>
                  <a:pt x="287539" y="239339"/>
                </a:cubicBezTo>
                <a:moveTo>
                  <a:pt x="221056" y="79779"/>
                </a:moveTo>
                <a:cubicBezTo>
                  <a:pt x="218302" y="79779"/>
                  <a:pt x="216070" y="77547"/>
                  <a:pt x="216070" y="74793"/>
                </a:cubicBezTo>
                <a:cubicBezTo>
                  <a:pt x="216070" y="72039"/>
                  <a:pt x="218302" y="69807"/>
                  <a:pt x="221056" y="69807"/>
                </a:cubicBezTo>
                <a:moveTo>
                  <a:pt x="221056" y="69807"/>
                </a:moveTo>
                <a:cubicBezTo>
                  <a:pt x="223810" y="69807"/>
                  <a:pt x="226042" y="72039"/>
                  <a:pt x="226042" y="74793"/>
                </a:cubicBezTo>
                <a:cubicBezTo>
                  <a:pt x="226042" y="77547"/>
                  <a:pt x="223810" y="79779"/>
                  <a:pt x="221056" y="79779"/>
                </a:cubicBezTo>
                <a:moveTo>
                  <a:pt x="127980" y="159559"/>
                </a:moveTo>
                <a:cubicBezTo>
                  <a:pt x="125226" y="159559"/>
                  <a:pt x="122993" y="157327"/>
                  <a:pt x="122993" y="154573"/>
                </a:cubicBezTo>
                <a:cubicBezTo>
                  <a:pt x="122993" y="151819"/>
                  <a:pt x="125226" y="149587"/>
                  <a:pt x="127980" y="149587"/>
                </a:cubicBezTo>
                <a:moveTo>
                  <a:pt x="127980" y="149587"/>
                </a:moveTo>
                <a:cubicBezTo>
                  <a:pt x="130733" y="149587"/>
                  <a:pt x="132966" y="151819"/>
                  <a:pt x="132966" y="154573"/>
                </a:cubicBezTo>
                <a:cubicBezTo>
                  <a:pt x="132966" y="157327"/>
                  <a:pt x="130733" y="159559"/>
                  <a:pt x="127980" y="159559"/>
                </a:cubicBez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3971755" y="3731059"/>
            <a:ext cx="526546" cy="394910"/>
          </a:xfrm>
          <a:custGeom>
            <a:rect b="b" l="l" r="r" t="t"/>
            <a:pathLst>
              <a:path extrusionOk="0" h="299174" w="299174">
                <a:moveTo>
                  <a:pt x="152911" y="0"/>
                </a:moveTo>
                <a:cubicBezTo>
                  <a:pt x="152911" y="37230"/>
                  <a:pt x="206097" y="67813"/>
                  <a:pt x="280559" y="67813"/>
                </a:cubicBezTo>
                <a:lnTo>
                  <a:pt x="299174" y="67813"/>
                </a:lnTo>
                <a:moveTo>
                  <a:pt x="299174" y="107704"/>
                </a:moveTo>
                <a:cubicBezTo>
                  <a:pt x="167537" y="107704"/>
                  <a:pt x="66483" y="62495"/>
                  <a:pt x="66483" y="7979"/>
                </a:cubicBezTo>
                <a:moveTo>
                  <a:pt x="191473" y="143603"/>
                </a:moveTo>
                <a:cubicBezTo>
                  <a:pt x="69143" y="154241"/>
                  <a:pt x="3989" y="194132"/>
                  <a:pt x="3989" y="240670"/>
                </a:cubicBezTo>
                <a:moveTo>
                  <a:pt x="136955" y="210086"/>
                </a:moveTo>
                <a:cubicBezTo>
                  <a:pt x="93076" y="227372"/>
                  <a:pt x="66483" y="252636"/>
                  <a:pt x="66483" y="279229"/>
                </a:cubicBezTo>
                <a:moveTo>
                  <a:pt x="285877" y="146263"/>
                </a:moveTo>
                <a:lnTo>
                  <a:pt x="299174" y="146263"/>
                </a:lnTo>
                <a:moveTo>
                  <a:pt x="0" y="46538"/>
                </a:moveTo>
                <a:cubicBezTo>
                  <a:pt x="0" y="93076"/>
                  <a:pt x="66483" y="132966"/>
                  <a:pt x="191471" y="143603"/>
                </a:cubicBezTo>
                <a:moveTo>
                  <a:pt x="239339" y="299174"/>
                </a:moveTo>
                <a:cubicBezTo>
                  <a:pt x="272385" y="299174"/>
                  <a:pt x="299174" y="272385"/>
                  <a:pt x="299174" y="239339"/>
                </a:cubicBezTo>
                <a:cubicBezTo>
                  <a:pt x="299174" y="206293"/>
                  <a:pt x="272385" y="179504"/>
                  <a:pt x="239339" y="179504"/>
                </a:cubicBezTo>
                <a:cubicBezTo>
                  <a:pt x="206293" y="179504"/>
                  <a:pt x="179504" y="206293"/>
                  <a:pt x="179504" y="239339"/>
                </a:cubicBezTo>
                <a:cubicBezTo>
                  <a:pt x="179504" y="272385"/>
                  <a:pt x="206293" y="299174"/>
                  <a:pt x="239339" y="299174"/>
                </a:cubicBezTo>
                <a:close/>
                <a:moveTo>
                  <a:pt x="298863" y="233263"/>
                </a:moveTo>
                <a:lnTo>
                  <a:pt x="239339" y="239339"/>
                </a:lnTo>
                <a:lnTo>
                  <a:pt x="239339" y="179504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3796110" y="1989539"/>
            <a:ext cx="524473" cy="400175"/>
          </a:xfrm>
          <a:custGeom>
            <a:rect b="b" l="l" r="r" t="t"/>
            <a:pathLst>
              <a:path extrusionOk="0" h="303163" w="297996">
                <a:moveTo>
                  <a:pt x="53186" y="131638"/>
                </a:moveTo>
                <a:cubicBezTo>
                  <a:pt x="82560" y="131638"/>
                  <a:pt x="106373" y="122113"/>
                  <a:pt x="106373" y="110364"/>
                </a:cubicBezTo>
                <a:cubicBezTo>
                  <a:pt x="106373" y="98614"/>
                  <a:pt x="82560" y="89089"/>
                  <a:pt x="53186" y="89089"/>
                </a:cubicBezTo>
                <a:cubicBezTo>
                  <a:pt x="23812" y="89089"/>
                  <a:pt x="0" y="98614"/>
                  <a:pt x="0" y="110364"/>
                </a:cubicBezTo>
                <a:cubicBezTo>
                  <a:pt x="0" y="122113"/>
                  <a:pt x="23812" y="131638"/>
                  <a:pt x="53186" y="131638"/>
                </a:cubicBezTo>
                <a:close/>
                <a:moveTo>
                  <a:pt x="0" y="110362"/>
                </a:moveTo>
                <a:lnTo>
                  <a:pt x="0" y="195461"/>
                </a:lnTo>
                <a:cubicBezTo>
                  <a:pt x="0" y="207428"/>
                  <a:pt x="23933" y="216735"/>
                  <a:pt x="53186" y="216735"/>
                </a:cubicBezTo>
                <a:cubicBezTo>
                  <a:pt x="82439" y="216735"/>
                  <a:pt x="106373" y="207428"/>
                  <a:pt x="106373" y="195461"/>
                </a:cubicBezTo>
                <a:lnTo>
                  <a:pt x="106373" y="110362"/>
                </a:lnTo>
                <a:moveTo>
                  <a:pt x="263957" y="36876"/>
                </a:moveTo>
                <a:cubicBezTo>
                  <a:pt x="282757" y="36876"/>
                  <a:pt x="297996" y="28621"/>
                  <a:pt x="297996" y="18438"/>
                </a:cubicBezTo>
                <a:cubicBezTo>
                  <a:pt x="297996" y="8254"/>
                  <a:pt x="282757" y="0"/>
                  <a:pt x="263957" y="0"/>
                </a:cubicBezTo>
                <a:cubicBezTo>
                  <a:pt x="245158" y="0"/>
                  <a:pt x="229917" y="8254"/>
                  <a:pt x="229917" y="18438"/>
                </a:cubicBezTo>
                <a:cubicBezTo>
                  <a:pt x="229917" y="28621"/>
                  <a:pt x="245158" y="36876"/>
                  <a:pt x="263957" y="36876"/>
                </a:cubicBezTo>
                <a:close/>
                <a:moveTo>
                  <a:pt x="229917" y="18438"/>
                </a:moveTo>
                <a:lnTo>
                  <a:pt x="229917" y="66661"/>
                </a:lnTo>
                <a:cubicBezTo>
                  <a:pt x="229917" y="76589"/>
                  <a:pt x="245519" y="85099"/>
                  <a:pt x="263957" y="85099"/>
                </a:cubicBezTo>
                <a:cubicBezTo>
                  <a:pt x="282395" y="85099"/>
                  <a:pt x="297996" y="76589"/>
                  <a:pt x="297996" y="66661"/>
                </a:cubicBezTo>
                <a:lnTo>
                  <a:pt x="297996" y="18438"/>
                </a:lnTo>
                <a:moveTo>
                  <a:pt x="263957" y="147328"/>
                </a:moveTo>
                <a:cubicBezTo>
                  <a:pt x="282757" y="147328"/>
                  <a:pt x="297996" y="139072"/>
                  <a:pt x="297996" y="128890"/>
                </a:cubicBezTo>
                <a:cubicBezTo>
                  <a:pt x="297996" y="118707"/>
                  <a:pt x="282757" y="110452"/>
                  <a:pt x="263957" y="110452"/>
                </a:cubicBezTo>
                <a:cubicBezTo>
                  <a:pt x="245158" y="110452"/>
                  <a:pt x="229917" y="118707"/>
                  <a:pt x="229917" y="128890"/>
                </a:cubicBezTo>
                <a:cubicBezTo>
                  <a:pt x="229917" y="139072"/>
                  <a:pt x="245158" y="147328"/>
                  <a:pt x="263957" y="147328"/>
                </a:cubicBezTo>
                <a:close/>
                <a:moveTo>
                  <a:pt x="229917" y="128891"/>
                </a:moveTo>
                <a:lnTo>
                  <a:pt x="229917" y="177113"/>
                </a:lnTo>
                <a:cubicBezTo>
                  <a:pt x="229917" y="187041"/>
                  <a:pt x="245519" y="195551"/>
                  <a:pt x="263957" y="195551"/>
                </a:cubicBezTo>
                <a:cubicBezTo>
                  <a:pt x="282395" y="195551"/>
                  <a:pt x="297996" y="187041"/>
                  <a:pt x="297996" y="177113"/>
                </a:cubicBezTo>
                <a:lnTo>
                  <a:pt x="297996" y="128891"/>
                </a:lnTo>
                <a:moveTo>
                  <a:pt x="263957" y="254940"/>
                </a:moveTo>
                <a:cubicBezTo>
                  <a:pt x="282757" y="254940"/>
                  <a:pt x="297996" y="246686"/>
                  <a:pt x="297996" y="236502"/>
                </a:cubicBezTo>
                <a:cubicBezTo>
                  <a:pt x="297996" y="226319"/>
                  <a:pt x="282757" y="218065"/>
                  <a:pt x="263957" y="218065"/>
                </a:cubicBezTo>
                <a:cubicBezTo>
                  <a:pt x="245158" y="218065"/>
                  <a:pt x="229917" y="226319"/>
                  <a:pt x="229917" y="236502"/>
                </a:cubicBezTo>
                <a:cubicBezTo>
                  <a:pt x="229917" y="246686"/>
                  <a:pt x="245158" y="254940"/>
                  <a:pt x="263957" y="254940"/>
                </a:cubicBezTo>
                <a:close/>
                <a:moveTo>
                  <a:pt x="229917" y="236503"/>
                </a:moveTo>
                <a:lnTo>
                  <a:pt x="229917" y="284726"/>
                </a:lnTo>
                <a:cubicBezTo>
                  <a:pt x="229917" y="294654"/>
                  <a:pt x="245519" y="303163"/>
                  <a:pt x="263957" y="303163"/>
                </a:cubicBezTo>
                <a:cubicBezTo>
                  <a:pt x="282395" y="303163"/>
                  <a:pt x="297996" y="294654"/>
                  <a:pt x="297996" y="284726"/>
                </a:cubicBezTo>
                <a:lnTo>
                  <a:pt x="297996" y="236503"/>
                </a:lnTo>
                <a:moveTo>
                  <a:pt x="198064" y="41220"/>
                </a:moveTo>
                <a:lnTo>
                  <a:pt x="171470" y="41220"/>
                </a:lnTo>
                <a:lnTo>
                  <a:pt x="171470" y="261944"/>
                </a:lnTo>
                <a:lnTo>
                  <a:pt x="198064" y="261944"/>
                </a:lnTo>
                <a:moveTo>
                  <a:pt x="198064" y="151582"/>
                </a:moveTo>
                <a:lnTo>
                  <a:pt x="138229" y="151582"/>
                </a:lnTo>
                <a:moveTo>
                  <a:pt x="0" y="153325"/>
                </a:moveTo>
                <a:cubicBezTo>
                  <a:pt x="0" y="164571"/>
                  <a:pt x="22999" y="173771"/>
                  <a:pt x="53186" y="173771"/>
                </a:cubicBezTo>
                <a:cubicBezTo>
                  <a:pt x="83373" y="173771"/>
                  <a:pt x="106373" y="164571"/>
                  <a:pt x="106373" y="153325"/>
                </a:cubicBez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7696789" y="3733764"/>
            <a:ext cx="523832" cy="389574"/>
          </a:xfrm>
          <a:custGeom>
            <a:rect b="b" l="l" r="r" t="t"/>
            <a:pathLst>
              <a:path extrusionOk="0" h="295132" w="297632">
                <a:moveTo>
                  <a:pt x="221960" y="30263"/>
                </a:moveTo>
                <a:cubicBezTo>
                  <a:pt x="221960" y="46977"/>
                  <a:pt x="235510" y="60526"/>
                  <a:pt x="252224" y="60526"/>
                </a:cubicBezTo>
                <a:cubicBezTo>
                  <a:pt x="268937" y="60526"/>
                  <a:pt x="282487" y="46977"/>
                  <a:pt x="282487" y="30263"/>
                </a:cubicBezTo>
                <a:cubicBezTo>
                  <a:pt x="282487" y="13549"/>
                  <a:pt x="268937" y="0"/>
                  <a:pt x="252224" y="0"/>
                </a:cubicBezTo>
                <a:cubicBezTo>
                  <a:pt x="235510" y="0"/>
                  <a:pt x="221960" y="13549"/>
                  <a:pt x="221960" y="30263"/>
                </a:cubicBezTo>
                <a:moveTo>
                  <a:pt x="297632" y="124842"/>
                </a:moveTo>
                <a:cubicBezTo>
                  <a:pt x="297208" y="100070"/>
                  <a:pt x="277005" y="80211"/>
                  <a:pt x="252230" y="80211"/>
                </a:cubicBezTo>
                <a:cubicBezTo>
                  <a:pt x="227455" y="80211"/>
                  <a:pt x="207253" y="100070"/>
                  <a:pt x="206829" y="124842"/>
                </a:cubicBezTo>
                <a:moveTo>
                  <a:pt x="221960" y="200500"/>
                </a:moveTo>
                <a:cubicBezTo>
                  <a:pt x="221960" y="217213"/>
                  <a:pt x="235510" y="230763"/>
                  <a:pt x="252224" y="230763"/>
                </a:cubicBezTo>
                <a:cubicBezTo>
                  <a:pt x="268937" y="230763"/>
                  <a:pt x="282487" y="217213"/>
                  <a:pt x="282487" y="200500"/>
                </a:cubicBezTo>
                <a:cubicBezTo>
                  <a:pt x="282487" y="183786"/>
                  <a:pt x="268937" y="170236"/>
                  <a:pt x="252224" y="170236"/>
                </a:cubicBezTo>
                <a:cubicBezTo>
                  <a:pt x="235510" y="170236"/>
                  <a:pt x="221960" y="183786"/>
                  <a:pt x="221960" y="200500"/>
                </a:cubicBezTo>
                <a:moveTo>
                  <a:pt x="297632" y="295132"/>
                </a:moveTo>
                <a:cubicBezTo>
                  <a:pt x="297208" y="270360"/>
                  <a:pt x="277005" y="250501"/>
                  <a:pt x="252230" y="250501"/>
                </a:cubicBezTo>
                <a:cubicBezTo>
                  <a:pt x="227455" y="250501"/>
                  <a:pt x="207253" y="270360"/>
                  <a:pt x="206829" y="295132"/>
                </a:cubicBezTo>
                <a:moveTo>
                  <a:pt x="0" y="170768"/>
                </a:moveTo>
                <a:cubicBezTo>
                  <a:pt x="0" y="222173"/>
                  <a:pt x="41671" y="263845"/>
                  <a:pt x="93076" y="263845"/>
                </a:cubicBezTo>
                <a:cubicBezTo>
                  <a:pt x="144481" y="263845"/>
                  <a:pt x="186153" y="222173"/>
                  <a:pt x="186153" y="170768"/>
                </a:cubicBezTo>
                <a:cubicBezTo>
                  <a:pt x="186153" y="119364"/>
                  <a:pt x="144481" y="77692"/>
                  <a:pt x="93076" y="77692"/>
                </a:cubicBezTo>
                <a:cubicBezTo>
                  <a:pt x="41671" y="77692"/>
                  <a:pt x="0" y="119364"/>
                  <a:pt x="0" y="170768"/>
                </a:cubicBezTo>
                <a:moveTo>
                  <a:pt x="31792" y="240815"/>
                </a:moveTo>
                <a:lnTo>
                  <a:pt x="93076" y="170768"/>
                </a:lnTo>
                <a:lnTo>
                  <a:pt x="93076" y="77692"/>
                </a:lnTo>
                <a:moveTo>
                  <a:pt x="186153" y="170768"/>
                </a:moveTo>
                <a:lnTo>
                  <a:pt x="93076" y="170768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4118544" y="5457057"/>
            <a:ext cx="572542" cy="429407"/>
          </a:xfrm>
          <a:custGeom>
            <a:rect b="b" l="l" r="r" t="t"/>
            <a:pathLst>
              <a:path extrusionOk="0" h="325308" w="325308">
                <a:moveTo>
                  <a:pt x="38442" y="286866"/>
                </a:moveTo>
                <a:cubicBezTo>
                  <a:pt x="76846" y="325308"/>
                  <a:pt x="163617" y="300845"/>
                  <a:pt x="232231" y="232231"/>
                </a:cubicBezTo>
                <a:cubicBezTo>
                  <a:pt x="300845" y="163617"/>
                  <a:pt x="325308" y="76846"/>
                  <a:pt x="286866" y="38442"/>
                </a:cubicBezTo>
                <a:cubicBezTo>
                  <a:pt x="248462" y="0"/>
                  <a:pt x="161691" y="24463"/>
                  <a:pt x="93077" y="93077"/>
                </a:cubicBezTo>
                <a:cubicBezTo>
                  <a:pt x="24463" y="161691"/>
                  <a:pt x="0" y="248462"/>
                  <a:pt x="38442" y="286866"/>
                </a:cubicBezTo>
                <a:moveTo>
                  <a:pt x="79542" y="245769"/>
                </a:moveTo>
                <a:cubicBezTo>
                  <a:pt x="56273" y="222500"/>
                  <a:pt x="86191" y="179286"/>
                  <a:pt x="106136" y="159341"/>
                </a:cubicBezTo>
                <a:cubicBezTo>
                  <a:pt x="129644" y="135833"/>
                  <a:pt x="129165" y="116366"/>
                  <a:pt x="152674" y="92858"/>
                </a:cubicBezTo>
                <a:cubicBezTo>
                  <a:pt x="179267" y="66265"/>
                  <a:pt x="225805" y="46320"/>
                  <a:pt x="252399" y="72913"/>
                </a:cubicBezTo>
                <a:cubicBezTo>
                  <a:pt x="278992" y="99506"/>
                  <a:pt x="259047" y="146044"/>
                  <a:pt x="232454" y="172638"/>
                </a:cubicBezTo>
                <a:cubicBezTo>
                  <a:pt x="208945" y="196146"/>
                  <a:pt x="189479" y="195668"/>
                  <a:pt x="165971" y="219176"/>
                </a:cubicBezTo>
                <a:cubicBezTo>
                  <a:pt x="146026" y="239121"/>
                  <a:pt x="102811" y="269038"/>
                  <a:pt x="79542" y="245769"/>
                </a:cubicBezTo>
                <a:close/>
                <a:moveTo>
                  <a:pt x="185915" y="106155"/>
                </a:moveTo>
                <a:lnTo>
                  <a:pt x="205860" y="99506"/>
                </a:lnTo>
                <a:moveTo>
                  <a:pt x="219157" y="139396"/>
                </a:moveTo>
                <a:lnTo>
                  <a:pt x="225805" y="119451"/>
                </a:lnTo>
                <a:moveTo>
                  <a:pt x="152674" y="172638"/>
                </a:moveTo>
                <a:lnTo>
                  <a:pt x="165971" y="159341"/>
                </a:lnTo>
                <a:moveTo>
                  <a:pt x="106136" y="219176"/>
                </a:moveTo>
                <a:lnTo>
                  <a:pt x="119432" y="205879"/>
                </a:lnTo>
              </a:path>
            </a:pathLst>
          </a:custGeom>
          <a:noFill/>
          <a:ln cap="flat" cmpd="sng" w="13150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350" lIns="120750" spcFirstLastPara="1" rIns="120750" wrap="square" tIns="60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Quy trình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Phân cụm</a:t>
            </a: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666750" y="1079351"/>
            <a:ext cx="4018200" cy="408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0"/>
          <p:cNvGrpSpPr/>
          <p:nvPr/>
        </p:nvGrpSpPr>
        <p:grpSpPr>
          <a:xfrm>
            <a:off x="1118629" y="1512712"/>
            <a:ext cx="1302725" cy="2298929"/>
            <a:chOff x="1028700" y="1244009"/>
            <a:chExt cx="813390" cy="1913860"/>
          </a:xfrm>
        </p:grpSpPr>
        <p:sp>
          <p:nvSpPr>
            <p:cNvPr id="470" name="Google Shape;470;p40"/>
            <p:cNvSpPr/>
            <p:nvPr/>
          </p:nvSpPr>
          <p:spPr>
            <a:xfrm>
              <a:off x="1028700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6"/>
                    <a:pt x="149950" y="1913860"/>
                    <a:pt x="334925" y="1913860"/>
                  </a:cubicBezTo>
                  <a:cubicBezTo>
                    <a:pt x="359558" y="1913860"/>
                    <a:pt x="383577" y="1906260"/>
                    <a:pt x="406695" y="1891835"/>
                  </a:cubicBezTo>
                  <a:cubicBezTo>
                    <a:pt x="256210" y="1797968"/>
                    <a:pt x="143539" y="1415044"/>
                    <a:pt x="143539" y="956930"/>
                  </a:cubicBezTo>
                  <a:cubicBezTo>
                    <a:pt x="143539" y="498815"/>
                    <a:pt x="256210" y="115892"/>
                    <a:pt x="406695" y="22025"/>
                  </a:cubicBezTo>
                  <a:cubicBezTo>
                    <a:pt x="383577" y="7599"/>
                    <a:pt x="359558" y="0"/>
                    <a:pt x="334925" y="0"/>
                  </a:cubicBezTo>
                  <a:cubicBezTo>
                    <a:pt x="149950" y="0"/>
                    <a:pt x="0" y="428433"/>
                    <a:pt x="0" y="956930"/>
                  </a:cubicBezTo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1363625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6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2" y="1913860"/>
                    <a:pt x="48651" y="1906260"/>
                    <a:pt x="71769" y="1891835"/>
                  </a:cubicBezTo>
                  <a:cubicBezTo>
                    <a:pt x="222255" y="1797968"/>
                    <a:pt x="334925" y="1415044"/>
                    <a:pt x="334925" y="956930"/>
                  </a:cubicBezTo>
                  <a:cubicBezTo>
                    <a:pt x="334925" y="498815"/>
                    <a:pt x="222255" y="115892"/>
                    <a:pt x="71769" y="22025"/>
                  </a:cubicBezTo>
                  <a:cubicBezTo>
                    <a:pt x="48651" y="7599"/>
                    <a:pt x="24632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3"/>
                    <a:pt x="478465" y="956930"/>
                  </a:cubicBezTo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1118629" y="1512712"/>
            <a:ext cx="1302725" cy="2298929"/>
            <a:chOff x="1028700" y="1244009"/>
            <a:chExt cx="813390" cy="1913860"/>
          </a:xfrm>
        </p:grpSpPr>
        <p:sp>
          <p:nvSpPr>
            <p:cNvPr id="473" name="Google Shape;473;p40"/>
            <p:cNvSpPr/>
            <p:nvPr/>
          </p:nvSpPr>
          <p:spPr>
            <a:xfrm>
              <a:off x="1028700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8"/>
                    <a:pt x="149950" y="1913860"/>
                    <a:pt x="334925" y="1913860"/>
                  </a:cubicBezTo>
                  <a:cubicBezTo>
                    <a:pt x="359560" y="1913860"/>
                    <a:pt x="383574" y="1906261"/>
                    <a:pt x="406695" y="1891839"/>
                  </a:cubicBezTo>
                  <a:cubicBezTo>
                    <a:pt x="256209" y="1797968"/>
                    <a:pt x="143539" y="1415042"/>
                    <a:pt x="143539" y="956930"/>
                  </a:cubicBezTo>
                  <a:cubicBezTo>
                    <a:pt x="143539" y="498818"/>
                    <a:pt x="256209" y="115892"/>
                    <a:pt x="406695" y="22021"/>
                  </a:cubicBezTo>
                  <a:cubicBezTo>
                    <a:pt x="383574" y="7598"/>
                    <a:pt x="359560" y="0"/>
                    <a:pt x="334925" y="0"/>
                  </a:cubicBezTo>
                  <a:cubicBezTo>
                    <a:pt x="149950" y="0"/>
                    <a:pt x="0" y="428432"/>
                    <a:pt x="0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1363625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8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4" y="1913860"/>
                    <a:pt x="48648" y="1906261"/>
                    <a:pt x="71769" y="1891839"/>
                  </a:cubicBezTo>
                  <a:cubicBezTo>
                    <a:pt x="222255" y="1797968"/>
                    <a:pt x="334925" y="1415042"/>
                    <a:pt x="334925" y="956930"/>
                  </a:cubicBezTo>
                  <a:cubicBezTo>
                    <a:pt x="334925" y="498818"/>
                    <a:pt x="222255" y="115892"/>
                    <a:pt x="71769" y="22021"/>
                  </a:cubicBezTo>
                  <a:cubicBezTo>
                    <a:pt x="48648" y="7598"/>
                    <a:pt x="24634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2"/>
                    <a:pt x="478465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40"/>
          <p:cNvGrpSpPr/>
          <p:nvPr/>
        </p:nvGrpSpPr>
        <p:grpSpPr>
          <a:xfrm>
            <a:off x="3264295" y="1512712"/>
            <a:ext cx="1302725" cy="2298929"/>
            <a:chOff x="2368402" y="1244009"/>
            <a:chExt cx="813390" cy="1913860"/>
          </a:xfrm>
        </p:grpSpPr>
        <p:sp>
          <p:nvSpPr>
            <p:cNvPr id="476" name="Google Shape;476;p40"/>
            <p:cNvSpPr/>
            <p:nvPr/>
          </p:nvSpPr>
          <p:spPr>
            <a:xfrm>
              <a:off x="2368402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6"/>
                    <a:pt x="149950" y="1913860"/>
                    <a:pt x="334925" y="1913860"/>
                  </a:cubicBezTo>
                  <a:cubicBezTo>
                    <a:pt x="359558" y="1913860"/>
                    <a:pt x="383577" y="1906260"/>
                    <a:pt x="406695" y="1891835"/>
                  </a:cubicBezTo>
                  <a:cubicBezTo>
                    <a:pt x="256210" y="1797968"/>
                    <a:pt x="143539" y="1415044"/>
                    <a:pt x="143539" y="956930"/>
                  </a:cubicBezTo>
                  <a:cubicBezTo>
                    <a:pt x="143539" y="498815"/>
                    <a:pt x="256210" y="115892"/>
                    <a:pt x="406695" y="22025"/>
                  </a:cubicBezTo>
                  <a:cubicBezTo>
                    <a:pt x="383577" y="7599"/>
                    <a:pt x="359558" y="0"/>
                    <a:pt x="334925" y="0"/>
                  </a:cubicBezTo>
                  <a:cubicBezTo>
                    <a:pt x="149950" y="0"/>
                    <a:pt x="0" y="428433"/>
                    <a:pt x="0" y="956930"/>
                  </a:cubicBezTo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2703327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6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2" y="1913860"/>
                    <a:pt x="48651" y="1906260"/>
                    <a:pt x="71769" y="1891835"/>
                  </a:cubicBezTo>
                  <a:cubicBezTo>
                    <a:pt x="222255" y="1797968"/>
                    <a:pt x="334925" y="1415044"/>
                    <a:pt x="334925" y="956930"/>
                  </a:cubicBezTo>
                  <a:cubicBezTo>
                    <a:pt x="334925" y="498815"/>
                    <a:pt x="222255" y="115892"/>
                    <a:pt x="71769" y="22025"/>
                  </a:cubicBezTo>
                  <a:cubicBezTo>
                    <a:pt x="48651" y="7599"/>
                    <a:pt x="24632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3"/>
                    <a:pt x="478465" y="956930"/>
                  </a:cubicBezTo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40"/>
          <p:cNvGrpSpPr/>
          <p:nvPr/>
        </p:nvGrpSpPr>
        <p:grpSpPr>
          <a:xfrm>
            <a:off x="3264295" y="1512712"/>
            <a:ext cx="1302725" cy="2298929"/>
            <a:chOff x="2368402" y="1244009"/>
            <a:chExt cx="813390" cy="1913860"/>
          </a:xfrm>
        </p:grpSpPr>
        <p:sp>
          <p:nvSpPr>
            <p:cNvPr id="479" name="Google Shape;479;p40"/>
            <p:cNvSpPr/>
            <p:nvPr/>
          </p:nvSpPr>
          <p:spPr>
            <a:xfrm>
              <a:off x="2368402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8"/>
                    <a:pt x="149950" y="1913860"/>
                    <a:pt x="334925" y="1913860"/>
                  </a:cubicBezTo>
                  <a:cubicBezTo>
                    <a:pt x="359560" y="1913860"/>
                    <a:pt x="383574" y="1906261"/>
                    <a:pt x="406695" y="1891839"/>
                  </a:cubicBezTo>
                  <a:cubicBezTo>
                    <a:pt x="256209" y="1797968"/>
                    <a:pt x="143539" y="1415042"/>
                    <a:pt x="143539" y="956930"/>
                  </a:cubicBezTo>
                  <a:cubicBezTo>
                    <a:pt x="143539" y="498818"/>
                    <a:pt x="256209" y="115892"/>
                    <a:pt x="406695" y="22021"/>
                  </a:cubicBezTo>
                  <a:cubicBezTo>
                    <a:pt x="383574" y="7598"/>
                    <a:pt x="359560" y="0"/>
                    <a:pt x="334925" y="0"/>
                  </a:cubicBezTo>
                  <a:cubicBezTo>
                    <a:pt x="149950" y="0"/>
                    <a:pt x="0" y="428432"/>
                    <a:pt x="0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2703327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8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4" y="1913860"/>
                    <a:pt x="48648" y="1906261"/>
                    <a:pt x="71769" y="1891839"/>
                  </a:cubicBezTo>
                  <a:cubicBezTo>
                    <a:pt x="222255" y="1797968"/>
                    <a:pt x="334925" y="1415042"/>
                    <a:pt x="334925" y="956930"/>
                  </a:cubicBezTo>
                  <a:cubicBezTo>
                    <a:pt x="334925" y="498818"/>
                    <a:pt x="222255" y="115892"/>
                    <a:pt x="71769" y="22021"/>
                  </a:cubicBezTo>
                  <a:cubicBezTo>
                    <a:pt x="48648" y="7598"/>
                    <a:pt x="24634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2"/>
                    <a:pt x="478465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40"/>
          <p:cNvGrpSpPr/>
          <p:nvPr/>
        </p:nvGrpSpPr>
        <p:grpSpPr>
          <a:xfrm>
            <a:off x="5409962" y="1512712"/>
            <a:ext cx="1302727" cy="2298929"/>
            <a:chOff x="3708104" y="1244009"/>
            <a:chExt cx="813391" cy="1913860"/>
          </a:xfrm>
        </p:grpSpPr>
        <p:sp>
          <p:nvSpPr>
            <p:cNvPr id="482" name="Google Shape;482;p40"/>
            <p:cNvSpPr/>
            <p:nvPr/>
          </p:nvSpPr>
          <p:spPr>
            <a:xfrm>
              <a:off x="3708104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6"/>
                    <a:pt x="149950" y="1913860"/>
                    <a:pt x="334925" y="1913860"/>
                  </a:cubicBezTo>
                  <a:cubicBezTo>
                    <a:pt x="359558" y="1913860"/>
                    <a:pt x="383577" y="1906260"/>
                    <a:pt x="406695" y="1891835"/>
                  </a:cubicBezTo>
                  <a:cubicBezTo>
                    <a:pt x="256210" y="1797968"/>
                    <a:pt x="143539" y="1415044"/>
                    <a:pt x="143539" y="956930"/>
                  </a:cubicBezTo>
                  <a:cubicBezTo>
                    <a:pt x="143539" y="498815"/>
                    <a:pt x="256210" y="115892"/>
                    <a:pt x="406695" y="22025"/>
                  </a:cubicBezTo>
                  <a:cubicBezTo>
                    <a:pt x="383577" y="7599"/>
                    <a:pt x="359558" y="0"/>
                    <a:pt x="334925" y="0"/>
                  </a:cubicBezTo>
                  <a:cubicBezTo>
                    <a:pt x="149950" y="0"/>
                    <a:pt x="0" y="428433"/>
                    <a:pt x="0" y="956930"/>
                  </a:cubicBezTo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043030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6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2" y="1913860"/>
                    <a:pt x="48651" y="1906260"/>
                    <a:pt x="71769" y="1891835"/>
                  </a:cubicBezTo>
                  <a:cubicBezTo>
                    <a:pt x="222255" y="1797968"/>
                    <a:pt x="334925" y="1415044"/>
                    <a:pt x="334925" y="956930"/>
                  </a:cubicBezTo>
                  <a:cubicBezTo>
                    <a:pt x="334925" y="498815"/>
                    <a:pt x="222255" y="115892"/>
                    <a:pt x="71769" y="22025"/>
                  </a:cubicBezTo>
                  <a:cubicBezTo>
                    <a:pt x="48651" y="7599"/>
                    <a:pt x="24632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3"/>
                    <a:pt x="478465" y="956930"/>
                  </a:cubicBezTo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40"/>
          <p:cNvGrpSpPr/>
          <p:nvPr/>
        </p:nvGrpSpPr>
        <p:grpSpPr>
          <a:xfrm>
            <a:off x="5409962" y="1512712"/>
            <a:ext cx="1302727" cy="2298929"/>
            <a:chOff x="3708104" y="1244009"/>
            <a:chExt cx="813391" cy="1913860"/>
          </a:xfrm>
        </p:grpSpPr>
        <p:sp>
          <p:nvSpPr>
            <p:cNvPr id="485" name="Google Shape;485;p40"/>
            <p:cNvSpPr/>
            <p:nvPr/>
          </p:nvSpPr>
          <p:spPr>
            <a:xfrm>
              <a:off x="3708104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8"/>
                    <a:pt x="149950" y="1913860"/>
                    <a:pt x="334925" y="1913860"/>
                  </a:cubicBezTo>
                  <a:cubicBezTo>
                    <a:pt x="359560" y="1913860"/>
                    <a:pt x="383574" y="1906261"/>
                    <a:pt x="406695" y="1891839"/>
                  </a:cubicBezTo>
                  <a:cubicBezTo>
                    <a:pt x="256209" y="1797968"/>
                    <a:pt x="143539" y="1415042"/>
                    <a:pt x="143539" y="956930"/>
                  </a:cubicBezTo>
                  <a:cubicBezTo>
                    <a:pt x="143539" y="498818"/>
                    <a:pt x="256209" y="115892"/>
                    <a:pt x="406695" y="22021"/>
                  </a:cubicBezTo>
                  <a:cubicBezTo>
                    <a:pt x="383574" y="7598"/>
                    <a:pt x="359560" y="0"/>
                    <a:pt x="334925" y="0"/>
                  </a:cubicBezTo>
                  <a:cubicBezTo>
                    <a:pt x="149950" y="0"/>
                    <a:pt x="0" y="428432"/>
                    <a:pt x="0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043030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8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4" y="1913860"/>
                    <a:pt x="48648" y="1906261"/>
                    <a:pt x="71769" y="1891839"/>
                  </a:cubicBezTo>
                  <a:cubicBezTo>
                    <a:pt x="222255" y="1797968"/>
                    <a:pt x="334925" y="1415042"/>
                    <a:pt x="334925" y="956930"/>
                  </a:cubicBezTo>
                  <a:cubicBezTo>
                    <a:pt x="334925" y="498818"/>
                    <a:pt x="222255" y="115892"/>
                    <a:pt x="71769" y="22021"/>
                  </a:cubicBezTo>
                  <a:cubicBezTo>
                    <a:pt x="48648" y="7598"/>
                    <a:pt x="24634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2"/>
                    <a:pt x="478465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40"/>
          <p:cNvGrpSpPr/>
          <p:nvPr/>
        </p:nvGrpSpPr>
        <p:grpSpPr>
          <a:xfrm>
            <a:off x="7555629" y="1512712"/>
            <a:ext cx="1302727" cy="2298929"/>
            <a:chOff x="5047806" y="1244009"/>
            <a:chExt cx="813391" cy="1913860"/>
          </a:xfrm>
        </p:grpSpPr>
        <p:sp>
          <p:nvSpPr>
            <p:cNvPr id="488" name="Google Shape;488;p40"/>
            <p:cNvSpPr/>
            <p:nvPr/>
          </p:nvSpPr>
          <p:spPr>
            <a:xfrm>
              <a:off x="5047806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6"/>
                    <a:pt x="149950" y="1913860"/>
                    <a:pt x="334925" y="1913860"/>
                  </a:cubicBezTo>
                  <a:cubicBezTo>
                    <a:pt x="359558" y="1913860"/>
                    <a:pt x="383577" y="1906260"/>
                    <a:pt x="406695" y="1891835"/>
                  </a:cubicBezTo>
                  <a:cubicBezTo>
                    <a:pt x="256210" y="1797968"/>
                    <a:pt x="143539" y="1415044"/>
                    <a:pt x="143539" y="956930"/>
                  </a:cubicBezTo>
                  <a:cubicBezTo>
                    <a:pt x="143539" y="498815"/>
                    <a:pt x="256210" y="115892"/>
                    <a:pt x="406695" y="22025"/>
                  </a:cubicBezTo>
                  <a:cubicBezTo>
                    <a:pt x="383577" y="7599"/>
                    <a:pt x="359558" y="0"/>
                    <a:pt x="334925" y="0"/>
                  </a:cubicBezTo>
                  <a:cubicBezTo>
                    <a:pt x="149950" y="0"/>
                    <a:pt x="0" y="428433"/>
                    <a:pt x="0" y="956930"/>
                  </a:cubicBezTo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382732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6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2" y="1913860"/>
                    <a:pt x="48651" y="1906260"/>
                    <a:pt x="71769" y="1891835"/>
                  </a:cubicBezTo>
                  <a:cubicBezTo>
                    <a:pt x="222255" y="1797968"/>
                    <a:pt x="334925" y="1415044"/>
                    <a:pt x="334925" y="956930"/>
                  </a:cubicBezTo>
                  <a:cubicBezTo>
                    <a:pt x="334925" y="498815"/>
                    <a:pt x="222255" y="115892"/>
                    <a:pt x="71769" y="22025"/>
                  </a:cubicBezTo>
                  <a:cubicBezTo>
                    <a:pt x="48651" y="7599"/>
                    <a:pt x="24632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3"/>
                    <a:pt x="478465" y="956930"/>
                  </a:cubicBezTo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40"/>
          <p:cNvGrpSpPr/>
          <p:nvPr/>
        </p:nvGrpSpPr>
        <p:grpSpPr>
          <a:xfrm>
            <a:off x="7555629" y="1512712"/>
            <a:ext cx="1302727" cy="2298929"/>
            <a:chOff x="5047806" y="1244009"/>
            <a:chExt cx="813391" cy="1913860"/>
          </a:xfrm>
        </p:grpSpPr>
        <p:sp>
          <p:nvSpPr>
            <p:cNvPr id="491" name="Google Shape;491;p40"/>
            <p:cNvSpPr/>
            <p:nvPr/>
          </p:nvSpPr>
          <p:spPr>
            <a:xfrm>
              <a:off x="5047806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8"/>
                    <a:pt x="149950" y="1913860"/>
                    <a:pt x="334925" y="1913860"/>
                  </a:cubicBezTo>
                  <a:cubicBezTo>
                    <a:pt x="359560" y="1913860"/>
                    <a:pt x="383574" y="1906261"/>
                    <a:pt x="406695" y="1891839"/>
                  </a:cubicBezTo>
                  <a:cubicBezTo>
                    <a:pt x="256209" y="1797968"/>
                    <a:pt x="143539" y="1415042"/>
                    <a:pt x="143539" y="956930"/>
                  </a:cubicBezTo>
                  <a:cubicBezTo>
                    <a:pt x="143539" y="498818"/>
                    <a:pt x="256209" y="115892"/>
                    <a:pt x="406695" y="22021"/>
                  </a:cubicBezTo>
                  <a:cubicBezTo>
                    <a:pt x="383574" y="7598"/>
                    <a:pt x="359560" y="0"/>
                    <a:pt x="334925" y="0"/>
                  </a:cubicBezTo>
                  <a:cubicBezTo>
                    <a:pt x="149950" y="0"/>
                    <a:pt x="0" y="428432"/>
                    <a:pt x="0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382732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8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4" y="1913860"/>
                    <a:pt x="48648" y="1906261"/>
                    <a:pt x="71769" y="1891839"/>
                  </a:cubicBezTo>
                  <a:cubicBezTo>
                    <a:pt x="222255" y="1797968"/>
                    <a:pt x="334925" y="1415042"/>
                    <a:pt x="334925" y="956930"/>
                  </a:cubicBezTo>
                  <a:cubicBezTo>
                    <a:pt x="334925" y="498818"/>
                    <a:pt x="222255" y="115892"/>
                    <a:pt x="71769" y="22021"/>
                  </a:cubicBezTo>
                  <a:cubicBezTo>
                    <a:pt x="48648" y="7598"/>
                    <a:pt x="24634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2"/>
                    <a:pt x="478465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40"/>
          <p:cNvGrpSpPr/>
          <p:nvPr/>
        </p:nvGrpSpPr>
        <p:grpSpPr>
          <a:xfrm>
            <a:off x="9701297" y="1512712"/>
            <a:ext cx="1302725" cy="2298929"/>
            <a:chOff x="6387509" y="1244009"/>
            <a:chExt cx="813390" cy="1913860"/>
          </a:xfrm>
        </p:grpSpPr>
        <p:sp>
          <p:nvSpPr>
            <p:cNvPr id="494" name="Google Shape;494;p40"/>
            <p:cNvSpPr/>
            <p:nvPr/>
          </p:nvSpPr>
          <p:spPr>
            <a:xfrm>
              <a:off x="6387509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6"/>
                    <a:pt x="149950" y="1913860"/>
                    <a:pt x="334925" y="1913860"/>
                  </a:cubicBezTo>
                  <a:cubicBezTo>
                    <a:pt x="359558" y="1913860"/>
                    <a:pt x="383577" y="1906260"/>
                    <a:pt x="406695" y="1891835"/>
                  </a:cubicBezTo>
                  <a:cubicBezTo>
                    <a:pt x="256210" y="1797968"/>
                    <a:pt x="143539" y="1415044"/>
                    <a:pt x="143539" y="956930"/>
                  </a:cubicBezTo>
                  <a:cubicBezTo>
                    <a:pt x="143539" y="498815"/>
                    <a:pt x="256210" y="115892"/>
                    <a:pt x="406695" y="22025"/>
                  </a:cubicBezTo>
                  <a:cubicBezTo>
                    <a:pt x="383577" y="7599"/>
                    <a:pt x="359558" y="0"/>
                    <a:pt x="334925" y="0"/>
                  </a:cubicBezTo>
                  <a:cubicBezTo>
                    <a:pt x="149950" y="0"/>
                    <a:pt x="0" y="428433"/>
                    <a:pt x="0" y="956930"/>
                  </a:cubicBezTo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6722434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6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2" y="1913860"/>
                    <a:pt x="48651" y="1906260"/>
                    <a:pt x="71769" y="1891835"/>
                  </a:cubicBezTo>
                  <a:cubicBezTo>
                    <a:pt x="222255" y="1797968"/>
                    <a:pt x="334925" y="1415044"/>
                    <a:pt x="334925" y="956930"/>
                  </a:cubicBezTo>
                  <a:cubicBezTo>
                    <a:pt x="334925" y="498815"/>
                    <a:pt x="222255" y="115892"/>
                    <a:pt x="71769" y="22025"/>
                  </a:cubicBezTo>
                  <a:cubicBezTo>
                    <a:pt x="48651" y="7599"/>
                    <a:pt x="24632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3"/>
                    <a:pt x="478465" y="956930"/>
                  </a:cubicBezTo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40"/>
          <p:cNvGrpSpPr/>
          <p:nvPr/>
        </p:nvGrpSpPr>
        <p:grpSpPr>
          <a:xfrm>
            <a:off x="9701297" y="1512712"/>
            <a:ext cx="1302725" cy="2298929"/>
            <a:chOff x="6387509" y="1244009"/>
            <a:chExt cx="813390" cy="1913860"/>
          </a:xfrm>
        </p:grpSpPr>
        <p:sp>
          <p:nvSpPr>
            <p:cNvPr id="497" name="Google Shape;497;p40"/>
            <p:cNvSpPr/>
            <p:nvPr/>
          </p:nvSpPr>
          <p:spPr>
            <a:xfrm>
              <a:off x="6387509" y="1244009"/>
              <a:ext cx="406695" cy="1913860"/>
            </a:xfrm>
            <a:custGeom>
              <a:rect b="b" l="l" r="r" t="t"/>
              <a:pathLst>
                <a:path extrusionOk="0" h="1913860" w="406695">
                  <a:moveTo>
                    <a:pt x="0" y="956930"/>
                  </a:moveTo>
                  <a:cubicBezTo>
                    <a:pt x="0" y="1485428"/>
                    <a:pt x="149950" y="1913860"/>
                    <a:pt x="334925" y="1913860"/>
                  </a:cubicBezTo>
                  <a:cubicBezTo>
                    <a:pt x="359560" y="1913860"/>
                    <a:pt x="383574" y="1906261"/>
                    <a:pt x="406695" y="1891839"/>
                  </a:cubicBezTo>
                  <a:cubicBezTo>
                    <a:pt x="256209" y="1797968"/>
                    <a:pt x="143539" y="1415042"/>
                    <a:pt x="143539" y="956930"/>
                  </a:cubicBezTo>
                  <a:cubicBezTo>
                    <a:pt x="143539" y="498818"/>
                    <a:pt x="256209" y="115892"/>
                    <a:pt x="406695" y="22021"/>
                  </a:cubicBezTo>
                  <a:cubicBezTo>
                    <a:pt x="383574" y="7598"/>
                    <a:pt x="359560" y="0"/>
                    <a:pt x="334925" y="0"/>
                  </a:cubicBezTo>
                  <a:cubicBezTo>
                    <a:pt x="149950" y="0"/>
                    <a:pt x="0" y="428432"/>
                    <a:pt x="0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722434" y="1244009"/>
              <a:ext cx="478465" cy="1913860"/>
            </a:xfrm>
            <a:custGeom>
              <a:rect b="b" l="l" r="r" t="t"/>
              <a:pathLst>
                <a:path extrusionOk="0" h="1913860" w="478465">
                  <a:moveTo>
                    <a:pt x="478465" y="956930"/>
                  </a:moveTo>
                  <a:cubicBezTo>
                    <a:pt x="478465" y="1485428"/>
                    <a:pt x="328514" y="1913860"/>
                    <a:pt x="143539" y="1913860"/>
                  </a:cubicBezTo>
                  <a:lnTo>
                    <a:pt x="0" y="1913860"/>
                  </a:lnTo>
                  <a:cubicBezTo>
                    <a:pt x="24634" y="1913860"/>
                    <a:pt x="48648" y="1906261"/>
                    <a:pt x="71769" y="1891839"/>
                  </a:cubicBezTo>
                  <a:cubicBezTo>
                    <a:pt x="222255" y="1797968"/>
                    <a:pt x="334925" y="1415042"/>
                    <a:pt x="334925" y="956930"/>
                  </a:cubicBezTo>
                  <a:cubicBezTo>
                    <a:pt x="334925" y="498818"/>
                    <a:pt x="222255" y="115892"/>
                    <a:pt x="71769" y="22021"/>
                  </a:cubicBezTo>
                  <a:cubicBezTo>
                    <a:pt x="48648" y="7598"/>
                    <a:pt x="24634" y="0"/>
                    <a:pt x="0" y="0"/>
                  </a:cubicBezTo>
                  <a:lnTo>
                    <a:pt x="143539" y="0"/>
                  </a:lnTo>
                  <a:cubicBezTo>
                    <a:pt x="328514" y="0"/>
                    <a:pt x="478465" y="428432"/>
                    <a:pt x="478465" y="95693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40"/>
          <p:cNvGrpSpPr/>
          <p:nvPr/>
        </p:nvGrpSpPr>
        <p:grpSpPr>
          <a:xfrm>
            <a:off x="84110" y="1282819"/>
            <a:ext cx="11954430" cy="2758714"/>
            <a:chOff x="382772" y="1052623"/>
            <a:chExt cx="7464055" cy="2296632"/>
          </a:xfrm>
        </p:grpSpPr>
        <p:sp>
          <p:nvSpPr>
            <p:cNvPr id="500" name="Google Shape;500;p40"/>
            <p:cNvSpPr/>
            <p:nvPr/>
          </p:nvSpPr>
          <p:spPr>
            <a:xfrm>
              <a:off x="382772" y="1148316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0" y="95693"/>
                  </a:moveTo>
                  <a:lnTo>
                    <a:pt x="0" y="0"/>
                  </a:lnTo>
                  <a:lnTo>
                    <a:pt x="191386" y="0"/>
                  </a:lnTo>
                  <a:lnTo>
                    <a:pt x="191386" y="95693"/>
                  </a:lnTo>
                  <a:cubicBezTo>
                    <a:pt x="191386" y="201393"/>
                    <a:pt x="277071" y="287079"/>
                    <a:pt x="382772" y="287079"/>
                  </a:cubicBezTo>
                  <a:lnTo>
                    <a:pt x="382772" y="191386"/>
                  </a:lnTo>
                  <a:lnTo>
                    <a:pt x="574158" y="382772"/>
                  </a:lnTo>
                  <a:lnTo>
                    <a:pt x="382772" y="574158"/>
                  </a:lnTo>
                  <a:lnTo>
                    <a:pt x="382772" y="478465"/>
                  </a:lnTo>
                  <a:cubicBezTo>
                    <a:pt x="171370" y="478465"/>
                    <a:pt x="0" y="307094"/>
                    <a:pt x="0" y="95693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272669" y="1052623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95693" y="574158"/>
                  </a:moveTo>
                  <a:lnTo>
                    <a:pt x="0" y="574158"/>
                  </a:lnTo>
                  <a:lnTo>
                    <a:pt x="0" y="382772"/>
                  </a:lnTo>
                  <a:lnTo>
                    <a:pt x="95693" y="382772"/>
                  </a:lnTo>
                  <a:cubicBezTo>
                    <a:pt x="201393" y="382772"/>
                    <a:pt x="287079" y="297086"/>
                    <a:pt x="287079" y="191386"/>
                  </a:cubicBezTo>
                  <a:lnTo>
                    <a:pt x="191386" y="191386"/>
                  </a:lnTo>
                  <a:lnTo>
                    <a:pt x="382772" y="0"/>
                  </a:lnTo>
                  <a:lnTo>
                    <a:pt x="574158" y="191386"/>
                  </a:lnTo>
                  <a:lnTo>
                    <a:pt x="478465" y="191386"/>
                  </a:lnTo>
                  <a:cubicBezTo>
                    <a:pt x="478465" y="402787"/>
                    <a:pt x="307094" y="574158"/>
                    <a:pt x="95693" y="574158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82772" y="2679404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0" y="478465"/>
                  </a:moveTo>
                  <a:lnTo>
                    <a:pt x="0" y="574158"/>
                  </a:lnTo>
                  <a:lnTo>
                    <a:pt x="191386" y="574158"/>
                  </a:lnTo>
                  <a:lnTo>
                    <a:pt x="191386" y="478465"/>
                  </a:lnTo>
                  <a:cubicBezTo>
                    <a:pt x="191386" y="372764"/>
                    <a:pt x="277071" y="287079"/>
                    <a:pt x="382772" y="287079"/>
                  </a:cubicBezTo>
                  <a:lnTo>
                    <a:pt x="382772" y="382772"/>
                  </a:lnTo>
                  <a:lnTo>
                    <a:pt x="574158" y="191386"/>
                  </a:lnTo>
                  <a:lnTo>
                    <a:pt x="382772" y="0"/>
                  </a:lnTo>
                  <a:lnTo>
                    <a:pt x="382772" y="95693"/>
                  </a:lnTo>
                  <a:cubicBezTo>
                    <a:pt x="171370" y="95693"/>
                    <a:pt x="0" y="267063"/>
                    <a:pt x="0" y="478465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7272669" y="2775097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95693" y="0"/>
                  </a:moveTo>
                  <a:lnTo>
                    <a:pt x="0" y="0"/>
                  </a:lnTo>
                  <a:lnTo>
                    <a:pt x="0" y="191386"/>
                  </a:lnTo>
                  <a:lnTo>
                    <a:pt x="95693" y="191386"/>
                  </a:lnTo>
                  <a:cubicBezTo>
                    <a:pt x="201393" y="191386"/>
                    <a:pt x="287079" y="277071"/>
                    <a:pt x="287079" y="382772"/>
                  </a:cubicBezTo>
                  <a:lnTo>
                    <a:pt x="191386" y="382772"/>
                  </a:lnTo>
                  <a:lnTo>
                    <a:pt x="382772" y="574158"/>
                  </a:lnTo>
                  <a:lnTo>
                    <a:pt x="574158" y="382772"/>
                  </a:lnTo>
                  <a:lnTo>
                    <a:pt x="478465" y="382772"/>
                  </a:lnTo>
                  <a:cubicBezTo>
                    <a:pt x="478465" y="171370"/>
                    <a:pt x="307094" y="0"/>
                    <a:pt x="95693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913860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3253562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593265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5932967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913860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3253562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4593265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5932967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65544" y="1555011"/>
              <a:ext cx="933006" cy="1291855"/>
            </a:xfrm>
            <a:custGeom>
              <a:rect b="b" l="l" r="r" t="t"/>
              <a:pathLst>
                <a:path extrusionOk="0" h="1291855" w="933006">
                  <a:moveTo>
                    <a:pt x="932081" y="574166"/>
                  </a:moveTo>
                  <a:cubicBezTo>
                    <a:pt x="892871" y="574660"/>
                    <a:pt x="861237" y="606598"/>
                    <a:pt x="861237" y="645927"/>
                  </a:cubicBezTo>
                  <a:cubicBezTo>
                    <a:pt x="861237" y="685257"/>
                    <a:pt x="892871" y="717195"/>
                    <a:pt x="932081" y="717689"/>
                  </a:cubicBezTo>
                  <a:cubicBezTo>
                    <a:pt x="932695" y="693997"/>
                    <a:pt x="933006" y="670066"/>
                    <a:pt x="933006" y="645927"/>
                  </a:cubicBezTo>
                  <a:cubicBezTo>
                    <a:pt x="933006" y="621789"/>
                    <a:pt x="932695" y="597858"/>
                    <a:pt x="932081" y="574166"/>
                  </a:cubicBezTo>
                  <a:moveTo>
                    <a:pt x="358848" y="143539"/>
                  </a:moveTo>
                  <a:cubicBezTo>
                    <a:pt x="398489" y="143539"/>
                    <a:pt x="430618" y="111410"/>
                    <a:pt x="430618" y="71769"/>
                  </a:cubicBezTo>
                  <a:cubicBezTo>
                    <a:pt x="430618" y="32128"/>
                    <a:pt x="398489" y="0"/>
                    <a:pt x="358848" y="0"/>
                  </a:cubicBezTo>
                  <a:cubicBezTo>
                    <a:pt x="319208" y="0"/>
                    <a:pt x="287079" y="32128"/>
                    <a:pt x="287079" y="71769"/>
                  </a:cubicBezTo>
                  <a:cubicBezTo>
                    <a:pt x="287079" y="111410"/>
                    <a:pt x="319208" y="143539"/>
                    <a:pt x="358848" y="143539"/>
                  </a:cubicBezTo>
                  <a:moveTo>
                    <a:pt x="143539" y="645927"/>
                  </a:moveTo>
                  <a:cubicBezTo>
                    <a:pt x="143539" y="685568"/>
                    <a:pt x="111410" y="717697"/>
                    <a:pt x="71769" y="717697"/>
                  </a:cubicBezTo>
                  <a:cubicBezTo>
                    <a:pt x="32128" y="717697"/>
                    <a:pt x="0" y="685568"/>
                    <a:pt x="0" y="645927"/>
                  </a:cubicBezTo>
                  <a:cubicBezTo>
                    <a:pt x="0" y="606287"/>
                    <a:pt x="32128" y="574158"/>
                    <a:pt x="71769" y="574158"/>
                  </a:cubicBezTo>
                  <a:cubicBezTo>
                    <a:pt x="111410" y="574158"/>
                    <a:pt x="143539" y="606287"/>
                    <a:pt x="143539" y="645927"/>
                  </a:cubicBezTo>
                  <a:moveTo>
                    <a:pt x="358848" y="717697"/>
                  </a:moveTo>
                  <a:cubicBezTo>
                    <a:pt x="398489" y="717697"/>
                    <a:pt x="430618" y="685568"/>
                    <a:pt x="430618" y="645927"/>
                  </a:cubicBezTo>
                  <a:cubicBezTo>
                    <a:pt x="430618" y="606287"/>
                    <a:pt x="398489" y="574158"/>
                    <a:pt x="358848" y="574158"/>
                  </a:cubicBezTo>
                  <a:cubicBezTo>
                    <a:pt x="319208" y="574158"/>
                    <a:pt x="287079" y="606287"/>
                    <a:pt x="287079" y="645927"/>
                  </a:cubicBezTo>
                  <a:cubicBezTo>
                    <a:pt x="287079" y="685568"/>
                    <a:pt x="319208" y="717697"/>
                    <a:pt x="358848" y="717697"/>
                  </a:cubicBezTo>
                  <a:moveTo>
                    <a:pt x="215309" y="1004776"/>
                  </a:moveTo>
                  <a:cubicBezTo>
                    <a:pt x="254950" y="1004776"/>
                    <a:pt x="287079" y="972647"/>
                    <a:pt x="287079" y="933006"/>
                  </a:cubicBezTo>
                  <a:cubicBezTo>
                    <a:pt x="287079" y="893366"/>
                    <a:pt x="254950" y="861237"/>
                    <a:pt x="215309" y="861237"/>
                  </a:cubicBezTo>
                  <a:cubicBezTo>
                    <a:pt x="175668" y="861237"/>
                    <a:pt x="143539" y="893366"/>
                    <a:pt x="143539" y="933006"/>
                  </a:cubicBezTo>
                  <a:cubicBezTo>
                    <a:pt x="143539" y="972647"/>
                    <a:pt x="175668" y="1004776"/>
                    <a:pt x="215309" y="1004776"/>
                  </a:cubicBezTo>
                  <a:moveTo>
                    <a:pt x="502388" y="1004776"/>
                  </a:moveTo>
                  <a:cubicBezTo>
                    <a:pt x="542029" y="1004776"/>
                    <a:pt x="574158" y="972647"/>
                    <a:pt x="574158" y="933006"/>
                  </a:cubicBezTo>
                  <a:cubicBezTo>
                    <a:pt x="574158" y="893366"/>
                    <a:pt x="542029" y="861237"/>
                    <a:pt x="502388" y="861237"/>
                  </a:cubicBezTo>
                  <a:cubicBezTo>
                    <a:pt x="462747" y="861237"/>
                    <a:pt x="430618" y="893366"/>
                    <a:pt x="430618" y="933006"/>
                  </a:cubicBezTo>
                  <a:cubicBezTo>
                    <a:pt x="430618" y="972647"/>
                    <a:pt x="462747" y="1004776"/>
                    <a:pt x="502388" y="1004776"/>
                  </a:cubicBezTo>
                  <a:moveTo>
                    <a:pt x="861237" y="933006"/>
                  </a:moveTo>
                  <a:cubicBezTo>
                    <a:pt x="861237" y="972647"/>
                    <a:pt x="829108" y="1004776"/>
                    <a:pt x="789467" y="1004776"/>
                  </a:cubicBezTo>
                  <a:cubicBezTo>
                    <a:pt x="749826" y="1004776"/>
                    <a:pt x="717697" y="972647"/>
                    <a:pt x="717697" y="933006"/>
                  </a:cubicBezTo>
                  <a:cubicBezTo>
                    <a:pt x="717697" y="893366"/>
                    <a:pt x="749826" y="861237"/>
                    <a:pt x="789467" y="861237"/>
                  </a:cubicBezTo>
                  <a:cubicBezTo>
                    <a:pt x="829108" y="861237"/>
                    <a:pt x="861237" y="893366"/>
                    <a:pt x="861237" y="933006"/>
                  </a:cubicBezTo>
                  <a:moveTo>
                    <a:pt x="645927" y="143539"/>
                  </a:moveTo>
                  <a:cubicBezTo>
                    <a:pt x="685568" y="143539"/>
                    <a:pt x="717697" y="111410"/>
                    <a:pt x="717697" y="71769"/>
                  </a:cubicBezTo>
                  <a:cubicBezTo>
                    <a:pt x="717697" y="32128"/>
                    <a:pt x="685568" y="0"/>
                    <a:pt x="645927" y="0"/>
                  </a:cubicBezTo>
                  <a:cubicBezTo>
                    <a:pt x="606287" y="0"/>
                    <a:pt x="574158" y="32128"/>
                    <a:pt x="574158" y="71769"/>
                  </a:cubicBezTo>
                  <a:cubicBezTo>
                    <a:pt x="574158" y="111410"/>
                    <a:pt x="606287" y="143539"/>
                    <a:pt x="645927" y="143539"/>
                  </a:cubicBezTo>
                  <a:moveTo>
                    <a:pt x="430618" y="1220086"/>
                  </a:moveTo>
                  <a:cubicBezTo>
                    <a:pt x="430618" y="1259726"/>
                    <a:pt x="398489" y="1291855"/>
                    <a:pt x="358848" y="1291855"/>
                  </a:cubicBezTo>
                  <a:cubicBezTo>
                    <a:pt x="319208" y="1291855"/>
                    <a:pt x="287079" y="1259726"/>
                    <a:pt x="287079" y="1220086"/>
                  </a:cubicBezTo>
                  <a:cubicBezTo>
                    <a:pt x="287079" y="1180445"/>
                    <a:pt x="319208" y="1148316"/>
                    <a:pt x="358848" y="1148316"/>
                  </a:cubicBezTo>
                  <a:cubicBezTo>
                    <a:pt x="398489" y="1148316"/>
                    <a:pt x="430618" y="1180445"/>
                    <a:pt x="430618" y="1220086"/>
                  </a:cubicBezTo>
                  <a:moveTo>
                    <a:pt x="717697" y="1220086"/>
                  </a:moveTo>
                  <a:cubicBezTo>
                    <a:pt x="717697" y="1259726"/>
                    <a:pt x="685568" y="1291855"/>
                    <a:pt x="645927" y="1291855"/>
                  </a:cubicBezTo>
                  <a:cubicBezTo>
                    <a:pt x="606287" y="1291855"/>
                    <a:pt x="574158" y="1259726"/>
                    <a:pt x="574158" y="1220086"/>
                  </a:cubicBezTo>
                  <a:cubicBezTo>
                    <a:pt x="574158" y="1180445"/>
                    <a:pt x="606287" y="1148316"/>
                    <a:pt x="645927" y="1148316"/>
                  </a:cubicBezTo>
                  <a:cubicBezTo>
                    <a:pt x="685568" y="1148316"/>
                    <a:pt x="717697" y="1180445"/>
                    <a:pt x="717697" y="1220086"/>
                  </a:cubicBezTo>
                  <a:moveTo>
                    <a:pt x="645927" y="717697"/>
                  </a:moveTo>
                  <a:cubicBezTo>
                    <a:pt x="685568" y="717697"/>
                    <a:pt x="717697" y="685568"/>
                    <a:pt x="717697" y="645927"/>
                  </a:cubicBezTo>
                  <a:cubicBezTo>
                    <a:pt x="717697" y="606287"/>
                    <a:pt x="685568" y="574158"/>
                    <a:pt x="645927" y="574158"/>
                  </a:cubicBezTo>
                  <a:cubicBezTo>
                    <a:pt x="606287" y="574158"/>
                    <a:pt x="574158" y="606287"/>
                    <a:pt x="574158" y="645927"/>
                  </a:cubicBezTo>
                  <a:cubicBezTo>
                    <a:pt x="574158" y="685568"/>
                    <a:pt x="606287" y="717697"/>
                    <a:pt x="645927" y="717697"/>
                  </a:cubicBezTo>
                  <a:moveTo>
                    <a:pt x="215309" y="430618"/>
                  </a:moveTo>
                  <a:cubicBezTo>
                    <a:pt x="254950" y="430618"/>
                    <a:pt x="287079" y="398489"/>
                    <a:pt x="287079" y="358848"/>
                  </a:cubicBezTo>
                  <a:cubicBezTo>
                    <a:pt x="287079" y="319208"/>
                    <a:pt x="254950" y="287079"/>
                    <a:pt x="215309" y="287079"/>
                  </a:cubicBezTo>
                  <a:cubicBezTo>
                    <a:pt x="175668" y="287079"/>
                    <a:pt x="143539" y="319208"/>
                    <a:pt x="143539" y="358848"/>
                  </a:cubicBezTo>
                  <a:cubicBezTo>
                    <a:pt x="143539" y="398489"/>
                    <a:pt x="175668" y="430618"/>
                    <a:pt x="215309" y="430618"/>
                  </a:cubicBezTo>
                  <a:moveTo>
                    <a:pt x="574158" y="358848"/>
                  </a:moveTo>
                  <a:cubicBezTo>
                    <a:pt x="574158" y="398489"/>
                    <a:pt x="542029" y="430618"/>
                    <a:pt x="502388" y="430618"/>
                  </a:cubicBezTo>
                  <a:cubicBezTo>
                    <a:pt x="462747" y="430618"/>
                    <a:pt x="430618" y="398489"/>
                    <a:pt x="430618" y="358848"/>
                  </a:cubicBezTo>
                  <a:cubicBezTo>
                    <a:pt x="430618" y="319208"/>
                    <a:pt x="462747" y="287079"/>
                    <a:pt x="502388" y="287079"/>
                  </a:cubicBezTo>
                  <a:cubicBezTo>
                    <a:pt x="542029" y="287079"/>
                    <a:pt x="574158" y="319208"/>
                    <a:pt x="574158" y="358848"/>
                  </a:cubicBezTo>
                  <a:moveTo>
                    <a:pt x="789467" y="430618"/>
                  </a:moveTo>
                  <a:cubicBezTo>
                    <a:pt x="829108" y="430618"/>
                    <a:pt x="861237" y="398489"/>
                    <a:pt x="861237" y="358848"/>
                  </a:cubicBezTo>
                  <a:cubicBezTo>
                    <a:pt x="861237" y="319208"/>
                    <a:pt x="829108" y="287079"/>
                    <a:pt x="789467" y="287079"/>
                  </a:cubicBezTo>
                  <a:cubicBezTo>
                    <a:pt x="749826" y="287079"/>
                    <a:pt x="717697" y="319208"/>
                    <a:pt x="717697" y="358848"/>
                  </a:cubicBezTo>
                  <a:cubicBezTo>
                    <a:pt x="717697" y="398489"/>
                    <a:pt x="749826" y="430618"/>
                    <a:pt x="789467" y="430618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78465" y="1842090"/>
              <a:ext cx="287079" cy="717697"/>
            </a:xfrm>
            <a:custGeom>
              <a:rect b="b" l="l" r="r" t="t"/>
              <a:pathLst>
                <a:path extrusionOk="0" h="717697" w="287079">
                  <a:moveTo>
                    <a:pt x="143539" y="358848"/>
                  </a:moveTo>
                  <a:cubicBezTo>
                    <a:pt x="143539" y="398489"/>
                    <a:pt x="111410" y="430618"/>
                    <a:pt x="71769" y="430618"/>
                  </a:cubicBezTo>
                  <a:cubicBezTo>
                    <a:pt x="32128" y="430618"/>
                    <a:pt x="0" y="398489"/>
                    <a:pt x="0" y="358848"/>
                  </a:cubicBezTo>
                  <a:cubicBezTo>
                    <a:pt x="0" y="319208"/>
                    <a:pt x="32128" y="287079"/>
                    <a:pt x="71769" y="287079"/>
                  </a:cubicBezTo>
                  <a:cubicBezTo>
                    <a:pt x="111410" y="287079"/>
                    <a:pt x="143539" y="319208"/>
                    <a:pt x="143539" y="358848"/>
                  </a:cubicBezTo>
                  <a:moveTo>
                    <a:pt x="215309" y="717697"/>
                  </a:moveTo>
                  <a:cubicBezTo>
                    <a:pt x="254950" y="717697"/>
                    <a:pt x="287079" y="685568"/>
                    <a:pt x="287079" y="645927"/>
                  </a:cubicBezTo>
                  <a:cubicBezTo>
                    <a:pt x="287079" y="606287"/>
                    <a:pt x="254950" y="574158"/>
                    <a:pt x="215309" y="574158"/>
                  </a:cubicBezTo>
                  <a:cubicBezTo>
                    <a:pt x="175668" y="574158"/>
                    <a:pt x="143539" y="606287"/>
                    <a:pt x="143539" y="645927"/>
                  </a:cubicBezTo>
                  <a:cubicBezTo>
                    <a:pt x="143539" y="685568"/>
                    <a:pt x="175668" y="717697"/>
                    <a:pt x="215309" y="717697"/>
                  </a:cubicBezTo>
                  <a:moveTo>
                    <a:pt x="215309" y="143539"/>
                  </a:moveTo>
                  <a:cubicBezTo>
                    <a:pt x="254950" y="143539"/>
                    <a:pt x="287079" y="111410"/>
                    <a:pt x="287079" y="71769"/>
                  </a:cubicBezTo>
                  <a:cubicBezTo>
                    <a:pt x="287079" y="32128"/>
                    <a:pt x="254950" y="0"/>
                    <a:pt x="215309" y="0"/>
                  </a:cubicBezTo>
                  <a:cubicBezTo>
                    <a:pt x="175668" y="0"/>
                    <a:pt x="143539" y="32128"/>
                    <a:pt x="143539" y="71769"/>
                  </a:cubicBezTo>
                  <a:cubicBezTo>
                    <a:pt x="143539" y="111410"/>
                    <a:pt x="175668" y="143539"/>
                    <a:pt x="215309" y="143539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253562" y="1555011"/>
              <a:ext cx="1115836" cy="1291855"/>
            </a:xfrm>
            <a:custGeom>
              <a:rect b="b" l="l" r="r" t="t"/>
              <a:pathLst>
                <a:path extrusionOk="0" h="1291855" w="1115836">
                  <a:moveTo>
                    <a:pt x="1100613" y="291114"/>
                  </a:moveTo>
                  <a:cubicBezTo>
                    <a:pt x="1072662" y="300922"/>
                    <a:pt x="1052623" y="327549"/>
                    <a:pt x="1052623" y="358848"/>
                  </a:cubicBezTo>
                  <a:cubicBezTo>
                    <a:pt x="1052623" y="395594"/>
                    <a:pt x="1080230" y="425889"/>
                    <a:pt x="1115836" y="430116"/>
                  </a:cubicBezTo>
                  <a:cubicBezTo>
                    <a:pt x="1111984" y="382309"/>
                    <a:pt x="1106873" y="335882"/>
                    <a:pt x="1100613" y="291114"/>
                  </a:cubicBezTo>
                  <a:moveTo>
                    <a:pt x="1115836" y="861739"/>
                  </a:moveTo>
                  <a:cubicBezTo>
                    <a:pt x="1080230" y="865966"/>
                    <a:pt x="1052623" y="896260"/>
                    <a:pt x="1052623" y="933006"/>
                  </a:cubicBezTo>
                  <a:cubicBezTo>
                    <a:pt x="1052623" y="964314"/>
                    <a:pt x="1072662" y="990933"/>
                    <a:pt x="1100613" y="1000741"/>
                  </a:cubicBezTo>
                  <a:cubicBezTo>
                    <a:pt x="1106873" y="955981"/>
                    <a:pt x="1111984" y="909546"/>
                    <a:pt x="1115836" y="861739"/>
                  </a:cubicBezTo>
                  <a:moveTo>
                    <a:pt x="861237" y="143539"/>
                  </a:moveTo>
                  <a:cubicBezTo>
                    <a:pt x="900878" y="143539"/>
                    <a:pt x="933006" y="111410"/>
                    <a:pt x="933006" y="71769"/>
                  </a:cubicBezTo>
                  <a:cubicBezTo>
                    <a:pt x="933006" y="32128"/>
                    <a:pt x="900878" y="0"/>
                    <a:pt x="861237" y="0"/>
                  </a:cubicBezTo>
                  <a:cubicBezTo>
                    <a:pt x="821596" y="0"/>
                    <a:pt x="789467" y="32128"/>
                    <a:pt x="789467" y="71769"/>
                  </a:cubicBezTo>
                  <a:cubicBezTo>
                    <a:pt x="789467" y="111410"/>
                    <a:pt x="821596" y="143539"/>
                    <a:pt x="861237" y="143539"/>
                  </a:cubicBezTo>
                  <a:moveTo>
                    <a:pt x="71769" y="1004776"/>
                  </a:moveTo>
                  <a:cubicBezTo>
                    <a:pt x="111410" y="1004776"/>
                    <a:pt x="143539" y="972647"/>
                    <a:pt x="143539" y="933006"/>
                  </a:cubicBezTo>
                  <a:cubicBezTo>
                    <a:pt x="143539" y="893366"/>
                    <a:pt x="111410" y="861237"/>
                    <a:pt x="71769" y="861237"/>
                  </a:cubicBezTo>
                  <a:cubicBezTo>
                    <a:pt x="32128" y="861237"/>
                    <a:pt x="0" y="893366"/>
                    <a:pt x="0" y="933006"/>
                  </a:cubicBezTo>
                  <a:cubicBezTo>
                    <a:pt x="0" y="972647"/>
                    <a:pt x="32128" y="1004776"/>
                    <a:pt x="71769" y="1004776"/>
                  </a:cubicBezTo>
                  <a:moveTo>
                    <a:pt x="598081" y="1004776"/>
                  </a:moveTo>
                  <a:cubicBezTo>
                    <a:pt x="637722" y="1004776"/>
                    <a:pt x="669851" y="972647"/>
                    <a:pt x="669851" y="933006"/>
                  </a:cubicBezTo>
                  <a:cubicBezTo>
                    <a:pt x="669851" y="893366"/>
                    <a:pt x="637722" y="861237"/>
                    <a:pt x="598081" y="861237"/>
                  </a:cubicBezTo>
                  <a:cubicBezTo>
                    <a:pt x="558440" y="861237"/>
                    <a:pt x="526311" y="893366"/>
                    <a:pt x="526311" y="933006"/>
                  </a:cubicBezTo>
                  <a:cubicBezTo>
                    <a:pt x="526311" y="972647"/>
                    <a:pt x="558440" y="1004776"/>
                    <a:pt x="598081" y="1004776"/>
                  </a:cubicBezTo>
                  <a:moveTo>
                    <a:pt x="933006" y="1220086"/>
                  </a:moveTo>
                  <a:cubicBezTo>
                    <a:pt x="933006" y="1259726"/>
                    <a:pt x="900878" y="1291855"/>
                    <a:pt x="861237" y="1291855"/>
                  </a:cubicBezTo>
                  <a:cubicBezTo>
                    <a:pt x="821596" y="1291855"/>
                    <a:pt x="789467" y="1259726"/>
                    <a:pt x="789467" y="1220086"/>
                  </a:cubicBezTo>
                  <a:cubicBezTo>
                    <a:pt x="789467" y="1180445"/>
                    <a:pt x="821596" y="1148316"/>
                    <a:pt x="861237" y="1148316"/>
                  </a:cubicBezTo>
                  <a:cubicBezTo>
                    <a:pt x="900878" y="1148316"/>
                    <a:pt x="933006" y="1180445"/>
                    <a:pt x="933006" y="1220086"/>
                  </a:cubicBezTo>
                  <a:moveTo>
                    <a:pt x="861237" y="717697"/>
                  </a:moveTo>
                  <a:cubicBezTo>
                    <a:pt x="900878" y="717697"/>
                    <a:pt x="933006" y="685568"/>
                    <a:pt x="933006" y="645927"/>
                  </a:cubicBezTo>
                  <a:cubicBezTo>
                    <a:pt x="933006" y="606287"/>
                    <a:pt x="900878" y="574158"/>
                    <a:pt x="861237" y="574158"/>
                  </a:cubicBezTo>
                  <a:cubicBezTo>
                    <a:pt x="821596" y="574158"/>
                    <a:pt x="789467" y="606287"/>
                    <a:pt x="789467" y="645927"/>
                  </a:cubicBezTo>
                  <a:cubicBezTo>
                    <a:pt x="789467" y="685568"/>
                    <a:pt x="821596" y="717697"/>
                    <a:pt x="861237" y="717697"/>
                  </a:cubicBezTo>
                  <a:moveTo>
                    <a:pt x="263155" y="645927"/>
                  </a:moveTo>
                  <a:cubicBezTo>
                    <a:pt x="263155" y="685568"/>
                    <a:pt x="295284" y="717697"/>
                    <a:pt x="334925" y="717697"/>
                  </a:cubicBezTo>
                  <a:cubicBezTo>
                    <a:pt x="374566" y="717697"/>
                    <a:pt x="406695" y="685568"/>
                    <a:pt x="406695" y="645927"/>
                  </a:cubicBezTo>
                  <a:cubicBezTo>
                    <a:pt x="406695" y="606287"/>
                    <a:pt x="374566" y="574158"/>
                    <a:pt x="334925" y="574158"/>
                  </a:cubicBezTo>
                  <a:cubicBezTo>
                    <a:pt x="295284" y="574158"/>
                    <a:pt x="263155" y="606287"/>
                    <a:pt x="263155" y="645927"/>
                  </a:cubicBezTo>
                  <a:moveTo>
                    <a:pt x="598081" y="430618"/>
                  </a:moveTo>
                  <a:cubicBezTo>
                    <a:pt x="637722" y="430618"/>
                    <a:pt x="669851" y="398489"/>
                    <a:pt x="669851" y="358848"/>
                  </a:cubicBezTo>
                  <a:cubicBezTo>
                    <a:pt x="669851" y="319208"/>
                    <a:pt x="637722" y="287079"/>
                    <a:pt x="598081" y="287079"/>
                  </a:cubicBezTo>
                  <a:cubicBezTo>
                    <a:pt x="558440" y="287079"/>
                    <a:pt x="526311" y="319208"/>
                    <a:pt x="526311" y="358848"/>
                  </a:cubicBezTo>
                  <a:cubicBezTo>
                    <a:pt x="526311" y="398489"/>
                    <a:pt x="558440" y="430618"/>
                    <a:pt x="598081" y="430618"/>
                  </a:cubicBezTo>
                  <a:moveTo>
                    <a:pt x="143539" y="358848"/>
                  </a:moveTo>
                  <a:cubicBezTo>
                    <a:pt x="143539" y="398489"/>
                    <a:pt x="111410" y="430618"/>
                    <a:pt x="71769" y="430618"/>
                  </a:cubicBezTo>
                  <a:cubicBezTo>
                    <a:pt x="32128" y="430618"/>
                    <a:pt x="0" y="398489"/>
                    <a:pt x="0" y="358848"/>
                  </a:cubicBezTo>
                  <a:cubicBezTo>
                    <a:pt x="0" y="319208"/>
                    <a:pt x="32128" y="287079"/>
                    <a:pt x="71769" y="287079"/>
                  </a:cubicBezTo>
                  <a:cubicBezTo>
                    <a:pt x="111410" y="287079"/>
                    <a:pt x="143539" y="319208"/>
                    <a:pt x="143539" y="358848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1913860" y="1555011"/>
              <a:ext cx="1115525" cy="1291855"/>
            </a:xfrm>
            <a:custGeom>
              <a:rect b="b" l="l" r="r" t="t"/>
              <a:pathLst>
                <a:path extrusionOk="0" h="1291855" w="1115525">
                  <a:moveTo>
                    <a:pt x="1101626" y="298410"/>
                  </a:moveTo>
                  <a:cubicBezTo>
                    <a:pt x="1081745" y="311169"/>
                    <a:pt x="1068572" y="333474"/>
                    <a:pt x="1068572" y="358848"/>
                  </a:cubicBezTo>
                  <a:cubicBezTo>
                    <a:pt x="1068572" y="389765"/>
                    <a:pt x="1088117" y="416113"/>
                    <a:pt x="1115525" y="426208"/>
                  </a:cubicBezTo>
                  <a:cubicBezTo>
                    <a:pt x="1111921" y="382373"/>
                    <a:pt x="1107255" y="339694"/>
                    <a:pt x="1101626" y="298410"/>
                  </a:cubicBezTo>
                  <a:moveTo>
                    <a:pt x="1115525" y="865647"/>
                  </a:moveTo>
                  <a:cubicBezTo>
                    <a:pt x="1088117" y="875742"/>
                    <a:pt x="1068572" y="902098"/>
                    <a:pt x="1068572" y="933006"/>
                  </a:cubicBezTo>
                  <a:cubicBezTo>
                    <a:pt x="1068572" y="958381"/>
                    <a:pt x="1081745" y="980686"/>
                    <a:pt x="1101626" y="993445"/>
                  </a:cubicBezTo>
                  <a:cubicBezTo>
                    <a:pt x="1107255" y="952161"/>
                    <a:pt x="1111921" y="909482"/>
                    <a:pt x="1115525" y="865647"/>
                  </a:cubicBezTo>
                  <a:moveTo>
                    <a:pt x="598081" y="143539"/>
                  </a:moveTo>
                  <a:cubicBezTo>
                    <a:pt x="637722" y="143539"/>
                    <a:pt x="669851" y="111410"/>
                    <a:pt x="669851" y="71769"/>
                  </a:cubicBezTo>
                  <a:cubicBezTo>
                    <a:pt x="669851" y="32128"/>
                    <a:pt x="637722" y="0"/>
                    <a:pt x="598081" y="0"/>
                  </a:cubicBezTo>
                  <a:cubicBezTo>
                    <a:pt x="558440" y="0"/>
                    <a:pt x="526311" y="32128"/>
                    <a:pt x="526311" y="71769"/>
                  </a:cubicBezTo>
                  <a:cubicBezTo>
                    <a:pt x="526311" y="111410"/>
                    <a:pt x="558440" y="143539"/>
                    <a:pt x="598081" y="143539"/>
                  </a:cubicBezTo>
                  <a:moveTo>
                    <a:pt x="71769" y="1004776"/>
                  </a:moveTo>
                  <a:cubicBezTo>
                    <a:pt x="111410" y="1004776"/>
                    <a:pt x="143539" y="972647"/>
                    <a:pt x="143539" y="933006"/>
                  </a:cubicBezTo>
                  <a:cubicBezTo>
                    <a:pt x="143539" y="893366"/>
                    <a:pt x="111410" y="861237"/>
                    <a:pt x="71769" y="861237"/>
                  </a:cubicBezTo>
                  <a:cubicBezTo>
                    <a:pt x="32128" y="861237"/>
                    <a:pt x="0" y="893366"/>
                    <a:pt x="0" y="933006"/>
                  </a:cubicBezTo>
                  <a:cubicBezTo>
                    <a:pt x="0" y="972647"/>
                    <a:pt x="32128" y="1004776"/>
                    <a:pt x="71769" y="1004776"/>
                  </a:cubicBezTo>
                  <a:moveTo>
                    <a:pt x="478465" y="933006"/>
                  </a:moveTo>
                  <a:cubicBezTo>
                    <a:pt x="478465" y="972647"/>
                    <a:pt x="446336" y="1004776"/>
                    <a:pt x="406695" y="1004776"/>
                  </a:cubicBezTo>
                  <a:cubicBezTo>
                    <a:pt x="367054" y="1004776"/>
                    <a:pt x="334925" y="972647"/>
                    <a:pt x="334925" y="933006"/>
                  </a:cubicBezTo>
                  <a:cubicBezTo>
                    <a:pt x="334925" y="893366"/>
                    <a:pt x="367054" y="861237"/>
                    <a:pt x="406695" y="861237"/>
                  </a:cubicBezTo>
                  <a:cubicBezTo>
                    <a:pt x="446336" y="861237"/>
                    <a:pt x="478465" y="893366"/>
                    <a:pt x="478465" y="933006"/>
                  </a:cubicBezTo>
                  <a:moveTo>
                    <a:pt x="845288" y="933006"/>
                  </a:moveTo>
                  <a:cubicBezTo>
                    <a:pt x="845288" y="972647"/>
                    <a:pt x="813159" y="1004776"/>
                    <a:pt x="773518" y="1004776"/>
                  </a:cubicBezTo>
                  <a:cubicBezTo>
                    <a:pt x="733877" y="1004776"/>
                    <a:pt x="701748" y="972647"/>
                    <a:pt x="701748" y="933006"/>
                  </a:cubicBezTo>
                  <a:cubicBezTo>
                    <a:pt x="701748" y="893366"/>
                    <a:pt x="733877" y="861237"/>
                    <a:pt x="773518" y="861237"/>
                  </a:cubicBezTo>
                  <a:cubicBezTo>
                    <a:pt x="813159" y="861237"/>
                    <a:pt x="845288" y="893366"/>
                    <a:pt x="845288" y="933006"/>
                  </a:cubicBezTo>
                  <a:moveTo>
                    <a:pt x="1036674" y="71769"/>
                  </a:moveTo>
                  <a:cubicBezTo>
                    <a:pt x="1036674" y="111410"/>
                    <a:pt x="1004545" y="143539"/>
                    <a:pt x="964904" y="143539"/>
                  </a:cubicBezTo>
                  <a:cubicBezTo>
                    <a:pt x="925263" y="143539"/>
                    <a:pt x="893134" y="111410"/>
                    <a:pt x="893134" y="71769"/>
                  </a:cubicBezTo>
                  <a:cubicBezTo>
                    <a:pt x="893134" y="32128"/>
                    <a:pt x="925263" y="0"/>
                    <a:pt x="964904" y="0"/>
                  </a:cubicBezTo>
                  <a:cubicBezTo>
                    <a:pt x="1004545" y="0"/>
                    <a:pt x="1036674" y="32128"/>
                    <a:pt x="1036674" y="71769"/>
                  </a:cubicBezTo>
                  <a:moveTo>
                    <a:pt x="598081" y="1291855"/>
                  </a:moveTo>
                  <a:cubicBezTo>
                    <a:pt x="637722" y="1291855"/>
                    <a:pt x="669851" y="1259726"/>
                    <a:pt x="669851" y="1220086"/>
                  </a:cubicBezTo>
                  <a:cubicBezTo>
                    <a:pt x="669851" y="1180445"/>
                    <a:pt x="637722" y="1148316"/>
                    <a:pt x="598081" y="1148316"/>
                  </a:cubicBezTo>
                  <a:cubicBezTo>
                    <a:pt x="558440" y="1148316"/>
                    <a:pt x="526311" y="1180445"/>
                    <a:pt x="526311" y="1220086"/>
                  </a:cubicBezTo>
                  <a:cubicBezTo>
                    <a:pt x="526311" y="1259726"/>
                    <a:pt x="558440" y="1291855"/>
                    <a:pt x="598081" y="1291855"/>
                  </a:cubicBezTo>
                  <a:moveTo>
                    <a:pt x="1036674" y="1220086"/>
                  </a:moveTo>
                  <a:cubicBezTo>
                    <a:pt x="1036674" y="1259726"/>
                    <a:pt x="1004545" y="1291855"/>
                    <a:pt x="964904" y="1291855"/>
                  </a:cubicBezTo>
                  <a:cubicBezTo>
                    <a:pt x="925263" y="1291855"/>
                    <a:pt x="893134" y="1259726"/>
                    <a:pt x="893134" y="1220086"/>
                  </a:cubicBezTo>
                  <a:cubicBezTo>
                    <a:pt x="893134" y="1180445"/>
                    <a:pt x="925263" y="1148316"/>
                    <a:pt x="964904" y="1148316"/>
                  </a:cubicBezTo>
                  <a:cubicBezTo>
                    <a:pt x="1004545" y="1148316"/>
                    <a:pt x="1036674" y="1180445"/>
                    <a:pt x="1036674" y="1220086"/>
                  </a:cubicBezTo>
                  <a:moveTo>
                    <a:pt x="598081" y="717697"/>
                  </a:moveTo>
                  <a:cubicBezTo>
                    <a:pt x="637722" y="717697"/>
                    <a:pt x="669851" y="685568"/>
                    <a:pt x="669851" y="645927"/>
                  </a:cubicBezTo>
                  <a:cubicBezTo>
                    <a:pt x="669851" y="606287"/>
                    <a:pt x="637722" y="574158"/>
                    <a:pt x="598081" y="574158"/>
                  </a:cubicBezTo>
                  <a:cubicBezTo>
                    <a:pt x="558440" y="574158"/>
                    <a:pt x="526311" y="606287"/>
                    <a:pt x="526311" y="645927"/>
                  </a:cubicBezTo>
                  <a:cubicBezTo>
                    <a:pt x="526311" y="685568"/>
                    <a:pt x="558440" y="717697"/>
                    <a:pt x="598081" y="717697"/>
                  </a:cubicBezTo>
                  <a:moveTo>
                    <a:pt x="1036674" y="645927"/>
                  </a:moveTo>
                  <a:cubicBezTo>
                    <a:pt x="1036674" y="685568"/>
                    <a:pt x="1004545" y="717697"/>
                    <a:pt x="964904" y="717697"/>
                  </a:cubicBezTo>
                  <a:cubicBezTo>
                    <a:pt x="925263" y="717697"/>
                    <a:pt x="893134" y="685568"/>
                    <a:pt x="893134" y="645927"/>
                  </a:cubicBezTo>
                  <a:cubicBezTo>
                    <a:pt x="893134" y="606287"/>
                    <a:pt x="925263" y="574158"/>
                    <a:pt x="964904" y="574158"/>
                  </a:cubicBezTo>
                  <a:cubicBezTo>
                    <a:pt x="1004545" y="574158"/>
                    <a:pt x="1036674" y="606287"/>
                    <a:pt x="1036674" y="645927"/>
                  </a:cubicBezTo>
                  <a:moveTo>
                    <a:pt x="231258" y="717697"/>
                  </a:moveTo>
                  <a:cubicBezTo>
                    <a:pt x="191617" y="717697"/>
                    <a:pt x="159488" y="685568"/>
                    <a:pt x="159488" y="645927"/>
                  </a:cubicBezTo>
                  <a:cubicBezTo>
                    <a:pt x="159488" y="606287"/>
                    <a:pt x="191617" y="574158"/>
                    <a:pt x="231258" y="574158"/>
                  </a:cubicBezTo>
                  <a:cubicBezTo>
                    <a:pt x="270898" y="574158"/>
                    <a:pt x="303027" y="606287"/>
                    <a:pt x="303027" y="645927"/>
                  </a:cubicBezTo>
                  <a:cubicBezTo>
                    <a:pt x="303027" y="685568"/>
                    <a:pt x="270898" y="717697"/>
                    <a:pt x="231258" y="717697"/>
                  </a:cubicBezTo>
                  <a:moveTo>
                    <a:pt x="478465" y="358848"/>
                  </a:moveTo>
                  <a:cubicBezTo>
                    <a:pt x="478465" y="398489"/>
                    <a:pt x="446336" y="430618"/>
                    <a:pt x="406695" y="430618"/>
                  </a:cubicBezTo>
                  <a:cubicBezTo>
                    <a:pt x="367054" y="430618"/>
                    <a:pt x="334925" y="398489"/>
                    <a:pt x="334925" y="358848"/>
                  </a:cubicBezTo>
                  <a:cubicBezTo>
                    <a:pt x="334925" y="319208"/>
                    <a:pt x="367054" y="287079"/>
                    <a:pt x="406695" y="287079"/>
                  </a:cubicBezTo>
                  <a:cubicBezTo>
                    <a:pt x="446336" y="287079"/>
                    <a:pt x="478465" y="319208"/>
                    <a:pt x="478465" y="358848"/>
                  </a:cubicBezTo>
                  <a:moveTo>
                    <a:pt x="71769" y="430618"/>
                  </a:moveTo>
                  <a:cubicBezTo>
                    <a:pt x="111410" y="430618"/>
                    <a:pt x="143539" y="398489"/>
                    <a:pt x="143539" y="358848"/>
                  </a:cubicBezTo>
                  <a:cubicBezTo>
                    <a:pt x="143539" y="319208"/>
                    <a:pt x="111410" y="287079"/>
                    <a:pt x="71769" y="287079"/>
                  </a:cubicBezTo>
                  <a:cubicBezTo>
                    <a:pt x="32128" y="287079"/>
                    <a:pt x="0" y="319208"/>
                    <a:pt x="0" y="358848"/>
                  </a:cubicBezTo>
                  <a:cubicBezTo>
                    <a:pt x="0" y="398489"/>
                    <a:pt x="32128" y="430618"/>
                    <a:pt x="71769" y="430618"/>
                  </a:cubicBezTo>
                  <a:moveTo>
                    <a:pt x="845288" y="358848"/>
                  </a:moveTo>
                  <a:cubicBezTo>
                    <a:pt x="845288" y="398489"/>
                    <a:pt x="813159" y="430618"/>
                    <a:pt x="773518" y="430618"/>
                  </a:cubicBezTo>
                  <a:cubicBezTo>
                    <a:pt x="733877" y="430618"/>
                    <a:pt x="701748" y="398489"/>
                    <a:pt x="701748" y="358848"/>
                  </a:cubicBezTo>
                  <a:cubicBezTo>
                    <a:pt x="701748" y="319208"/>
                    <a:pt x="733877" y="287079"/>
                    <a:pt x="773518" y="287079"/>
                  </a:cubicBezTo>
                  <a:cubicBezTo>
                    <a:pt x="813159" y="287079"/>
                    <a:pt x="845288" y="319208"/>
                    <a:pt x="845288" y="358848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4593265" y="1555011"/>
              <a:ext cx="1076546" cy="1291855"/>
            </a:xfrm>
            <a:custGeom>
              <a:rect b="b" l="l" r="r" t="t"/>
              <a:pathLst>
                <a:path extrusionOk="0" h="1291855" w="1076546">
                  <a:moveTo>
                    <a:pt x="1039393" y="8883"/>
                  </a:moveTo>
                  <a:cubicBezTo>
                    <a:pt x="1029130" y="3221"/>
                    <a:pt x="1017328" y="0"/>
                    <a:pt x="1004776" y="0"/>
                  </a:cubicBezTo>
                  <a:cubicBezTo>
                    <a:pt x="965135" y="0"/>
                    <a:pt x="933006" y="32128"/>
                    <a:pt x="933006" y="71769"/>
                  </a:cubicBezTo>
                  <a:cubicBezTo>
                    <a:pt x="933006" y="111410"/>
                    <a:pt x="965135" y="143539"/>
                    <a:pt x="1004776" y="143539"/>
                  </a:cubicBezTo>
                  <a:cubicBezTo>
                    <a:pt x="1031076" y="143539"/>
                    <a:pt x="1054074" y="129392"/>
                    <a:pt x="1066570" y="108292"/>
                  </a:cubicBezTo>
                  <a:cubicBezTo>
                    <a:pt x="1058277" y="73436"/>
                    <a:pt x="1049194" y="40238"/>
                    <a:pt x="1039393" y="8883"/>
                  </a:cubicBezTo>
                  <a:moveTo>
                    <a:pt x="1066570" y="1183563"/>
                  </a:moveTo>
                  <a:cubicBezTo>
                    <a:pt x="1054074" y="1162462"/>
                    <a:pt x="1031076" y="1148316"/>
                    <a:pt x="1004776" y="1148316"/>
                  </a:cubicBezTo>
                  <a:cubicBezTo>
                    <a:pt x="965135" y="1148316"/>
                    <a:pt x="933006" y="1180445"/>
                    <a:pt x="933006" y="1220086"/>
                  </a:cubicBezTo>
                  <a:cubicBezTo>
                    <a:pt x="933006" y="1259726"/>
                    <a:pt x="965135" y="1291855"/>
                    <a:pt x="1004776" y="1291855"/>
                  </a:cubicBezTo>
                  <a:cubicBezTo>
                    <a:pt x="1017328" y="1291855"/>
                    <a:pt x="1029130" y="1288634"/>
                    <a:pt x="1039393" y="1282972"/>
                  </a:cubicBezTo>
                  <a:cubicBezTo>
                    <a:pt x="1049194" y="1251624"/>
                    <a:pt x="1058277" y="1218419"/>
                    <a:pt x="1066570" y="1183563"/>
                  </a:cubicBezTo>
                  <a:moveTo>
                    <a:pt x="71769" y="1004776"/>
                  </a:moveTo>
                  <a:cubicBezTo>
                    <a:pt x="111410" y="1004776"/>
                    <a:pt x="143539" y="972647"/>
                    <a:pt x="143539" y="933006"/>
                  </a:cubicBezTo>
                  <a:cubicBezTo>
                    <a:pt x="143539" y="893366"/>
                    <a:pt x="111410" y="861237"/>
                    <a:pt x="71769" y="861237"/>
                  </a:cubicBezTo>
                  <a:cubicBezTo>
                    <a:pt x="32128" y="861237"/>
                    <a:pt x="0" y="893366"/>
                    <a:pt x="0" y="933006"/>
                  </a:cubicBezTo>
                  <a:cubicBezTo>
                    <a:pt x="0" y="972647"/>
                    <a:pt x="32128" y="1004776"/>
                    <a:pt x="71769" y="1004776"/>
                  </a:cubicBezTo>
                  <a:moveTo>
                    <a:pt x="693774" y="1004776"/>
                  </a:moveTo>
                  <a:cubicBezTo>
                    <a:pt x="733415" y="1004776"/>
                    <a:pt x="765544" y="972647"/>
                    <a:pt x="765544" y="933006"/>
                  </a:cubicBezTo>
                  <a:cubicBezTo>
                    <a:pt x="765544" y="893366"/>
                    <a:pt x="733415" y="861237"/>
                    <a:pt x="693774" y="861237"/>
                  </a:cubicBezTo>
                  <a:cubicBezTo>
                    <a:pt x="654133" y="861237"/>
                    <a:pt x="622004" y="893366"/>
                    <a:pt x="622004" y="933006"/>
                  </a:cubicBezTo>
                  <a:cubicBezTo>
                    <a:pt x="622004" y="972647"/>
                    <a:pt x="654133" y="1004776"/>
                    <a:pt x="693774" y="1004776"/>
                  </a:cubicBezTo>
                  <a:moveTo>
                    <a:pt x="1076546" y="645927"/>
                  </a:moveTo>
                  <a:cubicBezTo>
                    <a:pt x="1076546" y="685568"/>
                    <a:pt x="1044417" y="717697"/>
                    <a:pt x="1004776" y="717697"/>
                  </a:cubicBezTo>
                  <a:cubicBezTo>
                    <a:pt x="965135" y="717697"/>
                    <a:pt x="933006" y="685568"/>
                    <a:pt x="933006" y="645927"/>
                  </a:cubicBezTo>
                  <a:cubicBezTo>
                    <a:pt x="933006" y="606287"/>
                    <a:pt x="965135" y="574158"/>
                    <a:pt x="1004776" y="574158"/>
                  </a:cubicBezTo>
                  <a:cubicBezTo>
                    <a:pt x="1044417" y="574158"/>
                    <a:pt x="1076546" y="606287"/>
                    <a:pt x="1076546" y="645927"/>
                  </a:cubicBezTo>
                  <a:moveTo>
                    <a:pt x="382772" y="717697"/>
                  </a:moveTo>
                  <a:cubicBezTo>
                    <a:pt x="343131" y="717697"/>
                    <a:pt x="311002" y="685568"/>
                    <a:pt x="311002" y="645927"/>
                  </a:cubicBezTo>
                  <a:cubicBezTo>
                    <a:pt x="311002" y="606287"/>
                    <a:pt x="343131" y="574158"/>
                    <a:pt x="382772" y="574158"/>
                  </a:cubicBezTo>
                  <a:cubicBezTo>
                    <a:pt x="422412" y="574158"/>
                    <a:pt x="454541" y="606287"/>
                    <a:pt x="454541" y="645927"/>
                  </a:cubicBezTo>
                  <a:cubicBezTo>
                    <a:pt x="454541" y="685568"/>
                    <a:pt x="422412" y="717697"/>
                    <a:pt x="382772" y="717697"/>
                  </a:cubicBezTo>
                  <a:moveTo>
                    <a:pt x="765544" y="358848"/>
                  </a:moveTo>
                  <a:cubicBezTo>
                    <a:pt x="765544" y="398489"/>
                    <a:pt x="733415" y="430618"/>
                    <a:pt x="693774" y="430618"/>
                  </a:cubicBezTo>
                  <a:cubicBezTo>
                    <a:pt x="654133" y="430618"/>
                    <a:pt x="622004" y="398489"/>
                    <a:pt x="622004" y="358848"/>
                  </a:cubicBezTo>
                  <a:cubicBezTo>
                    <a:pt x="622004" y="319208"/>
                    <a:pt x="654133" y="287079"/>
                    <a:pt x="693774" y="287079"/>
                  </a:cubicBezTo>
                  <a:cubicBezTo>
                    <a:pt x="733415" y="287079"/>
                    <a:pt x="765544" y="319208"/>
                    <a:pt x="765544" y="358848"/>
                  </a:cubicBezTo>
                  <a:moveTo>
                    <a:pt x="71769" y="430618"/>
                  </a:moveTo>
                  <a:cubicBezTo>
                    <a:pt x="111410" y="430618"/>
                    <a:pt x="143539" y="398489"/>
                    <a:pt x="143539" y="358848"/>
                  </a:cubicBezTo>
                  <a:cubicBezTo>
                    <a:pt x="143539" y="319208"/>
                    <a:pt x="111410" y="287079"/>
                    <a:pt x="71769" y="287079"/>
                  </a:cubicBezTo>
                  <a:cubicBezTo>
                    <a:pt x="32128" y="287079"/>
                    <a:pt x="0" y="319208"/>
                    <a:pt x="0" y="358848"/>
                  </a:cubicBezTo>
                  <a:cubicBezTo>
                    <a:pt x="0" y="398489"/>
                    <a:pt x="32128" y="430618"/>
                    <a:pt x="71769" y="430618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5932967" y="1842090"/>
              <a:ext cx="956930" cy="717697"/>
            </a:xfrm>
            <a:custGeom>
              <a:rect b="b" l="l" r="r" t="t"/>
              <a:pathLst>
                <a:path extrusionOk="0" h="717697" w="956930">
                  <a:moveTo>
                    <a:pt x="956930" y="645927"/>
                  </a:moveTo>
                  <a:cubicBezTo>
                    <a:pt x="956930" y="685568"/>
                    <a:pt x="924801" y="717697"/>
                    <a:pt x="885160" y="717697"/>
                  </a:cubicBezTo>
                  <a:cubicBezTo>
                    <a:pt x="845519" y="717697"/>
                    <a:pt x="813390" y="685568"/>
                    <a:pt x="813390" y="645927"/>
                  </a:cubicBezTo>
                  <a:cubicBezTo>
                    <a:pt x="813390" y="606287"/>
                    <a:pt x="845519" y="574158"/>
                    <a:pt x="885160" y="574158"/>
                  </a:cubicBezTo>
                  <a:cubicBezTo>
                    <a:pt x="924801" y="574158"/>
                    <a:pt x="956930" y="606287"/>
                    <a:pt x="956930" y="645927"/>
                  </a:cubicBezTo>
                  <a:moveTo>
                    <a:pt x="143539" y="645927"/>
                  </a:moveTo>
                  <a:cubicBezTo>
                    <a:pt x="143539" y="685568"/>
                    <a:pt x="111410" y="717697"/>
                    <a:pt x="71769" y="717697"/>
                  </a:cubicBezTo>
                  <a:cubicBezTo>
                    <a:pt x="32128" y="717697"/>
                    <a:pt x="0" y="685568"/>
                    <a:pt x="0" y="645927"/>
                  </a:cubicBezTo>
                  <a:cubicBezTo>
                    <a:pt x="0" y="606287"/>
                    <a:pt x="32128" y="574158"/>
                    <a:pt x="71769" y="574158"/>
                  </a:cubicBezTo>
                  <a:cubicBezTo>
                    <a:pt x="111410" y="574158"/>
                    <a:pt x="143539" y="606287"/>
                    <a:pt x="143539" y="645927"/>
                  </a:cubicBezTo>
                  <a:moveTo>
                    <a:pt x="406695" y="358848"/>
                  </a:moveTo>
                  <a:cubicBezTo>
                    <a:pt x="406695" y="398489"/>
                    <a:pt x="438824" y="430618"/>
                    <a:pt x="478465" y="430618"/>
                  </a:cubicBezTo>
                  <a:cubicBezTo>
                    <a:pt x="518105" y="430618"/>
                    <a:pt x="550234" y="398489"/>
                    <a:pt x="550234" y="358848"/>
                  </a:cubicBezTo>
                  <a:cubicBezTo>
                    <a:pt x="550234" y="319208"/>
                    <a:pt x="518105" y="287079"/>
                    <a:pt x="478465" y="287079"/>
                  </a:cubicBezTo>
                  <a:cubicBezTo>
                    <a:pt x="438824" y="287079"/>
                    <a:pt x="406695" y="319208"/>
                    <a:pt x="406695" y="358848"/>
                  </a:cubicBezTo>
                  <a:moveTo>
                    <a:pt x="956930" y="71769"/>
                  </a:moveTo>
                  <a:cubicBezTo>
                    <a:pt x="956930" y="111410"/>
                    <a:pt x="924801" y="143539"/>
                    <a:pt x="885160" y="143539"/>
                  </a:cubicBezTo>
                  <a:cubicBezTo>
                    <a:pt x="845519" y="143539"/>
                    <a:pt x="813390" y="111410"/>
                    <a:pt x="813390" y="71769"/>
                  </a:cubicBezTo>
                  <a:cubicBezTo>
                    <a:pt x="813390" y="32128"/>
                    <a:pt x="845519" y="0"/>
                    <a:pt x="885160" y="0"/>
                  </a:cubicBezTo>
                  <a:cubicBezTo>
                    <a:pt x="924801" y="0"/>
                    <a:pt x="956930" y="32128"/>
                    <a:pt x="956930" y="71769"/>
                  </a:cubicBezTo>
                  <a:moveTo>
                    <a:pt x="143539" y="71769"/>
                  </a:moveTo>
                  <a:cubicBezTo>
                    <a:pt x="143539" y="111410"/>
                    <a:pt x="111410" y="143539"/>
                    <a:pt x="71769" y="143539"/>
                  </a:cubicBezTo>
                  <a:cubicBezTo>
                    <a:pt x="32128" y="143539"/>
                    <a:pt x="0" y="111410"/>
                    <a:pt x="0" y="71769"/>
                  </a:cubicBezTo>
                  <a:cubicBezTo>
                    <a:pt x="0" y="32128"/>
                    <a:pt x="32128" y="0"/>
                    <a:pt x="71769" y="0"/>
                  </a:cubicBezTo>
                  <a:cubicBezTo>
                    <a:pt x="111410" y="0"/>
                    <a:pt x="143539" y="32128"/>
                    <a:pt x="143539" y="71769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7511902" y="2129169"/>
              <a:ext cx="143539" cy="143539"/>
            </a:xfrm>
            <a:custGeom>
              <a:rect b="b" l="l" r="r" t="t"/>
              <a:pathLst>
                <a:path extrusionOk="0" h="143539" w="143539">
                  <a:moveTo>
                    <a:pt x="143539" y="71769"/>
                  </a:moveTo>
                  <a:cubicBezTo>
                    <a:pt x="143539" y="32128"/>
                    <a:pt x="111410" y="0"/>
                    <a:pt x="71769" y="0"/>
                  </a:cubicBezTo>
                  <a:cubicBezTo>
                    <a:pt x="32128" y="0"/>
                    <a:pt x="0" y="32128"/>
                    <a:pt x="0" y="71769"/>
                  </a:cubicBezTo>
                  <a:cubicBezTo>
                    <a:pt x="0" y="111410"/>
                    <a:pt x="32128" y="143539"/>
                    <a:pt x="71769" y="143539"/>
                  </a:cubicBezTo>
                  <a:cubicBezTo>
                    <a:pt x="111410" y="143539"/>
                    <a:pt x="143539" y="111410"/>
                    <a:pt x="143539" y="71769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40"/>
          <p:cNvGrpSpPr/>
          <p:nvPr/>
        </p:nvGrpSpPr>
        <p:grpSpPr>
          <a:xfrm>
            <a:off x="84110" y="1282819"/>
            <a:ext cx="11954430" cy="2758714"/>
            <a:chOff x="382772" y="1052623"/>
            <a:chExt cx="7464055" cy="2296632"/>
          </a:xfrm>
        </p:grpSpPr>
        <p:sp>
          <p:nvSpPr>
            <p:cNvPr id="520" name="Google Shape;520;p40"/>
            <p:cNvSpPr/>
            <p:nvPr/>
          </p:nvSpPr>
          <p:spPr>
            <a:xfrm>
              <a:off x="382772" y="1148316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0" y="95693"/>
                  </a:moveTo>
                  <a:lnTo>
                    <a:pt x="0" y="0"/>
                  </a:lnTo>
                  <a:lnTo>
                    <a:pt x="191386" y="0"/>
                  </a:lnTo>
                  <a:lnTo>
                    <a:pt x="191386" y="95693"/>
                  </a:lnTo>
                  <a:cubicBezTo>
                    <a:pt x="191386" y="201392"/>
                    <a:pt x="277072" y="287079"/>
                    <a:pt x="382772" y="287079"/>
                  </a:cubicBezTo>
                  <a:lnTo>
                    <a:pt x="382772" y="191386"/>
                  </a:lnTo>
                  <a:lnTo>
                    <a:pt x="574158" y="382772"/>
                  </a:lnTo>
                  <a:lnTo>
                    <a:pt x="382772" y="574158"/>
                  </a:lnTo>
                  <a:lnTo>
                    <a:pt x="382772" y="478465"/>
                  </a:lnTo>
                  <a:cubicBezTo>
                    <a:pt x="171372" y="478465"/>
                    <a:pt x="0" y="307092"/>
                    <a:pt x="0" y="95693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7272669" y="1052623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95693" y="574158"/>
                  </a:moveTo>
                  <a:lnTo>
                    <a:pt x="0" y="574158"/>
                  </a:lnTo>
                  <a:lnTo>
                    <a:pt x="0" y="382772"/>
                  </a:lnTo>
                  <a:lnTo>
                    <a:pt x="95693" y="382772"/>
                  </a:lnTo>
                  <a:cubicBezTo>
                    <a:pt x="201392" y="382772"/>
                    <a:pt x="287079" y="297085"/>
                    <a:pt x="287079" y="191386"/>
                  </a:cubicBezTo>
                  <a:lnTo>
                    <a:pt x="191386" y="191386"/>
                  </a:lnTo>
                  <a:lnTo>
                    <a:pt x="382772" y="0"/>
                  </a:lnTo>
                  <a:lnTo>
                    <a:pt x="574158" y="191386"/>
                  </a:lnTo>
                  <a:lnTo>
                    <a:pt x="478465" y="191386"/>
                  </a:lnTo>
                  <a:cubicBezTo>
                    <a:pt x="478465" y="402785"/>
                    <a:pt x="307092" y="574158"/>
                    <a:pt x="95693" y="574158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382772" y="2679404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0" y="478465"/>
                  </a:moveTo>
                  <a:lnTo>
                    <a:pt x="0" y="574158"/>
                  </a:lnTo>
                  <a:lnTo>
                    <a:pt x="191386" y="574158"/>
                  </a:lnTo>
                  <a:lnTo>
                    <a:pt x="191386" y="478465"/>
                  </a:lnTo>
                  <a:cubicBezTo>
                    <a:pt x="191386" y="372765"/>
                    <a:pt x="277072" y="287079"/>
                    <a:pt x="382772" y="287079"/>
                  </a:cubicBezTo>
                  <a:lnTo>
                    <a:pt x="382772" y="382772"/>
                  </a:lnTo>
                  <a:lnTo>
                    <a:pt x="574158" y="191386"/>
                  </a:lnTo>
                  <a:lnTo>
                    <a:pt x="382772" y="0"/>
                  </a:lnTo>
                  <a:lnTo>
                    <a:pt x="382772" y="95693"/>
                  </a:lnTo>
                  <a:cubicBezTo>
                    <a:pt x="171372" y="95693"/>
                    <a:pt x="0" y="267065"/>
                    <a:pt x="0" y="478465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7272669" y="2775097"/>
              <a:ext cx="574158" cy="574158"/>
            </a:xfrm>
            <a:custGeom>
              <a:rect b="b" l="l" r="r" t="t"/>
              <a:pathLst>
                <a:path extrusionOk="0" h="574158" w="574158">
                  <a:moveTo>
                    <a:pt x="95693" y="0"/>
                  </a:moveTo>
                  <a:lnTo>
                    <a:pt x="0" y="0"/>
                  </a:lnTo>
                  <a:lnTo>
                    <a:pt x="0" y="191386"/>
                  </a:lnTo>
                  <a:lnTo>
                    <a:pt x="95693" y="191386"/>
                  </a:lnTo>
                  <a:cubicBezTo>
                    <a:pt x="201392" y="191386"/>
                    <a:pt x="287079" y="277072"/>
                    <a:pt x="287079" y="382772"/>
                  </a:cubicBezTo>
                  <a:lnTo>
                    <a:pt x="191386" y="382772"/>
                  </a:lnTo>
                  <a:lnTo>
                    <a:pt x="382772" y="574158"/>
                  </a:lnTo>
                  <a:lnTo>
                    <a:pt x="574158" y="382772"/>
                  </a:lnTo>
                  <a:lnTo>
                    <a:pt x="478465" y="382772"/>
                  </a:lnTo>
                  <a:cubicBezTo>
                    <a:pt x="478465" y="171372"/>
                    <a:pt x="307092" y="0"/>
                    <a:pt x="95693" y="0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1913860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3253562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4593265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5932967" y="2679404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913860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3253562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4593265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5932967" y="1339702"/>
              <a:ext cx="382772" cy="382772"/>
            </a:xfrm>
            <a:custGeom>
              <a:rect b="b" l="l" r="r" t="t"/>
              <a:pathLst>
                <a:path extrusionOk="0" h="382772" w="382772">
                  <a:moveTo>
                    <a:pt x="0" y="287079"/>
                  </a:moveTo>
                  <a:lnTo>
                    <a:pt x="191386" y="287079"/>
                  </a:lnTo>
                  <a:lnTo>
                    <a:pt x="191386" y="382772"/>
                  </a:lnTo>
                  <a:lnTo>
                    <a:pt x="382772" y="191386"/>
                  </a:lnTo>
                  <a:lnTo>
                    <a:pt x="191386" y="0"/>
                  </a:lnTo>
                  <a:lnTo>
                    <a:pt x="191386" y="95693"/>
                  </a:lnTo>
                  <a:lnTo>
                    <a:pt x="0" y="95693"/>
                  </a:lnTo>
                  <a:lnTo>
                    <a:pt x="0" y="287079"/>
                  </a:ln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765544" y="1555011"/>
              <a:ext cx="933006" cy="1291855"/>
            </a:xfrm>
            <a:custGeom>
              <a:rect b="b" l="l" r="r" t="t"/>
              <a:pathLst>
                <a:path extrusionOk="0" h="1291855" w="933006">
                  <a:moveTo>
                    <a:pt x="932079" y="574163"/>
                  </a:moveTo>
                  <a:cubicBezTo>
                    <a:pt x="892869" y="574660"/>
                    <a:pt x="861237" y="606600"/>
                    <a:pt x="861237" y="645927"/>
                  </a:cubicBezTo>
                  <a:cubicBezTo>
                    <a:pt x="861237" y="685255"/>
                    <a:pt x="892869" y="717195"/>
                    <a:pt x="932079" y="717692"/>
                  </a:cubicBezTo>
                  <a:cubicBezTo>
                    <a:pt x="932694" y="694000"/>
                    <a:pt x="933006" y="670068"/>
                    <a:pt x="933006" y="645927"/>
                  </a:cubicBezTo>
                  <a:cubicBezTo>
                    <a:pt x="933006" y="621787"/>
                    <a:pt x="932694" y="597855"/>
                    <a:pt x="932079" y="574163"/>
                  </a:cubicBezTo>
                  <a:close/>
                  <a:moveTo>
                    <a:pt x="358848" y="143539"/>
                  </a:moveTo>
                  <a:cubicBezTo>
                    <a:pt x="398486" y="143539"/>
                    <a:pt x="430618" y="111407"/>
                    <a:pt x="430618" y="71769"/>
                  </a:cubicBezTo>
                  <a:cubicBezTo>
                    <a:pt x="430618" y="32132"/>
                    <a:pt x="398486" y="0"/>
                    <a:pt x="358848" y="0"/>
                  </a:cubicBezTo>
                  <a:cubicBezTo>
                    <a:pt x="319211" y="0"/>
                    <a:pt x="287079" y="32132"/>
                    <a:pt x="287079" y="71769"/>
                  </a:cubicBezTo>
                  <a:cubicBezTo>
                    <a:pt x="287079" y="111407"/>
                    <a:pt x="319211" y="143539"/>
                    <a:pt x="358848" y="143539"/>
                  </a:cubicBezTo>
                  <a:close/>
                  <a:moveTo>
                    <a:pt x="143539" y="645927"/>
                  </a:moveTo>
                  <a:cubicBezTo>
                    <a:pt x="143539" y="685565"/>
                    <a:pt x="111407" y="717697"/>
                    <a:pt x="71769" y="717697"/>
                  </a:cubicBezTo>
                  <a:cubicBezTo>
                    <a:pt x="32132" y="717697"/>
                    <a:pt x="0" y="685565"/>
                    <a:pt x="0" y="645927"/>
                  </a:cubicBezTo>
                  <a:cubicBezTo>
                    <a:pt x="0" y="606290"/>
                    <a:pt x="32132" y="574158"/>
                    <a:pt x="71769" y="574158"/>
                  </a:cubicBezTo>
                  <a:cubicBezTo>
                    <a:pt x="111407" y="574158"/>
                    <a:pt x="143539" y="606290"/>
                    <a:pt x="143539" y="645927"/>
                  </a:cubicBezTo>
                  <a:close/>
                  <a:moveTo>
                    <a:pt x="358848" y="717697"/>
                  </a:moveTo>
                  <a:cubicBezTo>
                    <a:pt x="398486" y="717697"/>
                    <a:pt x="430618" y="685565"/>
                    <a:pt x="430618" y="645927"/>
                  </a:cubicBezTo>
                  <a:cubicBezTo>
                    <a:pt x="430618" y="606290"/>
                    <a:pt x="398486" y="574158"/>
                    <a:pt x="358848" y="574158"/>
                  </a:cubicBezTo>
                  <a:cubicBezTo>
                    <a:pt x="319211" y="574158"/>
                    <a:pt x="287079" y="606290"/>
                    <a:pt x="287079" y="645927"/>
                  </a:cubicBezTo>
                  <a:cubicBezTo>
                    <a:pt x="287079" y="685565"/>
                    <a:pt x="319211" y="717697"/>
                    <a:pt x="358848" y="717697"/>
                  </a:cubicBezTo>
                  <a:close/>
                  <a:moveTo>
                    <a:pt x="215309" y="1004776"/>
                  </a:moveTo>
                  <a:cubicBezTo>
                    <a:pt x="254946" y="1004776"/>
                    <a:pt x="287079" y="972644"/>
                    <a:pt x="287079" y="933006"/>
                  </a:cubicBezTo>
                  <a:cubicBezTo>
                    <a:pt x="287079" y="893369"/>
                    <a:pt x="254946" y="861237"/>
                    <a:pt x="215309" y="861237"/>
                  </a:cubicBezTo>
                  <a:cubicBezTo>
                    <a:pt x="175671" y="861237"/>
                    <a:pt x="143539" y="893369"/>
                    <a:pt x="143539" y="933006"/>
                  </a:cubicBezTo>
                  <a:cubicBezTo>
                    <a:pt x="143539" y="972644"/>
                    <a:pt x="175671" y="1004776"/>
                    <a:pt x="215309" y="1004776"/>
                  </a:cubicBezTo>
                  <a:close/>
                  <a:moveTo>
                    <a:pt x="502388" y="1004776"/>
                  </a:moveTo>
                  <a:cubicBezTo>
                    <a:pt x="542026" y="1004776"/>
                    <a:pt x="574158" y="972644"/>
                    <a:pt x="574158" y="933006"/>
                  </a:cubicBezTo>
                  <a:cubicBezTo>
                    <a:pt x="574158" y="893369"/>
                    <a:pt x="542026" y="861237"/>
                    <a:pt x="502388" y="861237"/>
                  </a:cubicBezTo>
                  <a:cubicBezTo>
                    <a:pt x="462750" y="861237"/>
                    <a:pt x="430618" y="893369"/>
                    <a:pt x="430618" y="933006"/>
                  </a:cubicBezTo>
                  <a:cubicBezTo>
                    <a:pt x="430618" y="972644"/>
                    <a:pt x="462750" y="1004776"/>
                    <a:pt x="502388" y="1004776"/>
                  </a:cubicBezTo>
                  <a:close/>
                  <a:moveTo>
                    <a:pt x="861237" y="933006"/>
                  </a:moveTo>
                  <a:cubicBezTo>
                    <a:pt x="861237" y="972644"/>
                    <a:pt x="829105" y="1004776"/>
                    <a:pt x="789467" y="1004776"/>
                  </a:cubicBezTo>
                  <a:cubicBezTo>
                    <a:pt x="749829" y="1004776"/>
                    <a:pt x="717697" y="972644"/>
                    <a:pt x="717697" y="933006"/>
                  </a:cubicBezTo>
                  <a:cubicBezTo>
                    <a:pt x="717697" y="893369"/>
                    <a:pt x="749829" y="861237"/>
                    <a:pt x="789467" y="861237"/>
                  </a:cubicBezTo>
                  <a:cubicBezTo>
                    <a:pt x="829105" y="861237"/>
                    <a:pt x="861237" y="893369"/>
                    <a:pt x="861237" y="933006"/>
                  </a:cubicBezTo>
                  <a:close/>
                  <a:moveTo>
                    <a:pt x="645927" y="143539"/>
                  </a:moveTo>
                  <a:cubicBezTo>
                    <a:pt x="685565" y="143539"/>
                    <a:pt x="717697" y="111407"/>
                    <a:pt x="717697" y="71769"/>
                  </a:cubicBezTo>
                  <a:cubicBezTo>
                    <a:pt x="717697" y="32132"/>
                    <a:pt x="685565" y="0"/>
                    <a:pt x="645927" y="0"/>
                  </a:cubicBezTo>
                  <a:cubicBezTo>
                    <a:pt x="606290" y="0"/>
                    <a:pt x="574158" y="32132"/>
                    <a:pt x="574158" y="71769"/>
                  </a:cubicBezTo>
                  <a:cubicBezTo>
                    <a:pt x="574158" y="111407"/>
                    <a:pt x="606290" y="143539"/>
                    <a:pt x="645927" y="143539"/>
                  </a:cubicBezTo>
                  <a:close/>
                  <a:moveTo>
                    <a:pt x="430618" y="1220086"/>
                  </a:moveTo>
                  <a:cubicBezTo>
                    <a:pt x="430618" y="1259723"/>
                    <a:pt x="398486" y="1291855"/>
                    <a:pt x="358848" y="1291855"/>
                  </a:cubicBezTo>
                  <a:cubicBezTo>
                    <a:pt x="319211" y="1291855"/>
                    <a:pt x="287079" y="1259723"/>
                    <a:pt x="287079" y="1220086"/>
                  </a:cubicBezTo>
                  <a:cubicBezTo>
                    <a:pt x="287079" y="1180448"/>
                    <a:pt x="319211" y="1148316"/>
                    <a:pt x="358848" y="1148316"/>
                  </a:cubicBezTo>
                  <a:cubicBezTo>
                    <a:pt x="398486" y="1148316"/>
                    <a:pt x="430618" y="1180448"/>
                    <a:pt x="430618" y="1220086"/>
                  </a:cubicBezTo>
                  <a:close/>
                  <a:moveTo>
                    <a:pt x="717697" y="1220086"/>
                  </a:moveTo>
                  <a:cubicBezTo>
                    <a:pt x="717697" y="1259723"/>
                    <a:pt x="685565" y="1291855"/>
                    <a:pt x="645927" y="1291855"/>
                  </a:cubicBezTo>
                  <a:cubicBezTo>
                    <a:pt x="606290" y="1291855"/>
                    <a:pt x="574158" y="1259723"/>
                    <a:pt x="574158" y="1220086"/>
                  </a:cubicBezTo>
                  <a:cubicBezTo>
                    <a:pt x="574158" y="1180448"/>
                    <a:pt x="606290" y="1148316"/>
                    <a:pt x="645927" y="1148316"/>
                  </a:cubicBezTo>
                  <a:cubicBezTo>
                    <a:pt x="685565" y="1148316"/>
                    <a:pt x="717697" y="1180448"/>
                    <a:pt x="717697" y="1220086"/>
                  </a:cubicBezTo>
                  <a:close/>
                  <a:moveTo>
                    <a:pt x="645927" y="717697"/>
                  </a:moveTo>
                  <a:cubicBezTo>
                    <a:pt x="685565" y="717697"/>
                    <a:pt x="717697" y="685565"/>
                    <a:pt x="717697" y="645927"/>
                  </a:cubicBezTo>
                  <a:cubicBezTo>
                    <a:pt x="717697" y="606290"/>
                    <a:pt x="685565" y="574158"/>
                    <a:pt x="645927" y="574158"/>
                  </a:cubicBezTo>
                  <a:cubicBezTo>
                    <a:pt x="606290" y="574158"/>
                    <a:pt x="574158" y="606290"/>
                    <a:pt x="574158" y="645927"/>
                  </a:cubicBezTo>
                  <a:cubicBezTo>
                    <a:pt x="574158" y="685565"/>
                    <a:pt x="606290" y="717697"/>
                    <a:pt x="645927" y="717697"/>
                  </a:cubicBezTo>
                  <a:close/>
                  <a:moveTo>
                    <a:pt x="215309" y="430618"/>
                  </a:moveTo>
                  <a:cubicBezTo>
                    <a:pt x="254946" y="430618"/>
                    <a:pt x="287079" y="398486"/>
                    <a:pt x="287079" y="358848"/>
                  </a:cubicBezTo>
                  <a:cubicBezTo>
                    <a:pt x="287079" y="319211"/>
                    <a:pt x="254946" y="287079"/>
                    <a:pt x="215309" y="287079"/>
                  </a:cubicBezTo>
                  <a:cubicBezTo>
                    <a:pt x="175671" y="287079"/>
                    <a:pt x="143539" y="319211"/>
                    <a:pt x="143539" y="358848"/>
                  </a:cubicBezTo>
                  <a:cubicBezTo>
                    <a:pt x="143539" y="398486"/>
                    <a:pt x="175671" y="430618"/>
                    <a:pt x="215309" y="430618"/>
                  </a:cubicBezTo>
                  <a:close/>
                  <a:moveTo>
                    <a:pt x="574158" y="358848"/>
                  </a:moveTo>
                  <a:cubicBezTo>
                    <a:pt x="574158" y="398486"/>
                    <a:pt x="542026" y="430618"/>
                    <a:pt x="502388" y="430618"/>
                  </a:cubicBezTo>
                  <a:cubicBezTo>
                    <a:pt x="462750" y="430618"/>
                    <a:pt x="430618" y="398486"/>
                    <a:pt x="430618" y="358848"/>
                  </a:cubicBezTo>
                  <a:cubicBezTo>
                    <a:pt x="430618" y="319211"/>
                    <a:pt x="462750" y="287079"/>
                    <a:pt x="502388" y="287079"/>
                  </a:cubicBezTo>
                  <a:cubicBezTo>
                    <a:pt x="542026" y="287079"/>
                    <a:pt x="574158" y="319211"/>
                    <a:pt x="574158" y="358848"/>
                  </a:cubicBezTo>
                  <a:close/>
                  <a:moveTo>
                    <a:pt x="789467" y="430618"/>
                  </a:moveTo>
                  <a:cubicBezTo>
                    <a:pt x="829105" y="430618"/>
                    <a:pt x="861237" y="398486"/>
                    <a:pt x="861237" y="358848"/>
                  </a:cubicBezTo>
                  <a:cubicBezTo>
                    <a:pt x="861237" y="319211"/>
                    <a:pt x="829105" y="287079"/>
                    <a:pt x="789467" y="287079"/>
                  </a:cubicBezTo>
                  <a:cubicBezTo>
                    <a:pt x="749829" y="287079"/>
                    <a:pt x="717697" y="319211"/>
                    <a:pt x="717697" y="358848"/>
                  </a:cubicBezTo>
                  <a:cubicBezTo>
                    <a:pt x="717697" y="398486"/>
                    <a:pt x="749829" y="430618"/>
                    <a:pt x="789467" y="430618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78465" y="1842090"/>
              <a:ext cx="287079" cy="717697"/>
            </a:xfrm>
            <a:custGeom>
              <a:rect b="b" l="l" r="r" t="t"/>
              <a:pathLst>
                <a:path extrusionOk="0" h="717697" w="287079">
                  <a:moveTo>
                    <a:pt x="143539" y="358848"/>
                  </a:moveTo>
                  <a:cubicBezTo>
                    <a:pt x="143539" y="398486"/>
                    <a:pt x="111407" y="430618"/>
                    <a:pt x="71769" y="430618"/>
                  </a:cubicBezTo>
                  <a:cubicBezTo>
                    <a:pt x="32132" y="430618"/>
                    <a:pt x="0" y="398486"/>
                    <a:pt x="0" y="358848"/>
                  </a:cubicBezTo>
                  <a:cubicBezTo>
                    <a:pt x="0" y="319211"/>
                    <a:pt x="32132" y="287079"/>
                    <a:pt x="71769" y="287079"/>
                  </a:cubicBezTo>
                  <a:cubicBezTo>
                    <a:pt x="111407" y="287079"/>
                    <a:pt x="143539" y="319211"/>
                    <a:pt x="143539" y="358848"/>
                  </a:cubicBezTo>
                  <a:close/>
                  <a:moveTo>
                    <a:pt x="215309" y="717697"/>
                  </a:moveTo>
                  <a:cubicBezTo>
                    <a:pt x="254946" y="717697"/>
                    <a:pt x="287079" y="685565"/>
                    <a:pt x="287079" y="645927"/>
                  </a:cubicBezTo>
                  <a:cubicBezTo>
                    <a:pt x="287079" y="606290"/>
                    <a:pt x="254946" y="574158"/>
                    <a:pt x="215309" y="574158"/>
                  </a:cubicBezTo>
                  <a:cubicBezTo>
                    <a:pt x="175671" y="574158"/>
                    <a:pt x="143539" y="606290"/>
                    <a:pt x="143539" y="645927"/>
                  </a:cubicBezTo>
                  <a:cubicBezTo>
                    <a:pt x="143539" y="685565"/>
                    <a:pt x="175671" y="717697"/>
                    <a:pt x="215309" y="717697"/>
                  </a:cubicBezTo>
                  <a:close/>
                  <a:moveTo>
                    <a:pt x="215309" y="143539"/>
                  </a:moveTo>
                  <a:cubicBezTo>
                    <a:pt x="254946" y="143539"/>
                    <a:pt x="287079" y="111407"/>
                    <a:pt x="287079" y="71769"/>
                  </a:cubicBezTo>
                  <a:cubicBezTo>
                    <a:pt x="287079" y="32132"/>
                    <a:pt x="254946" y="0"/>
                    <a:pt x="215309" y="0"/>
                  </a:cubicBezTo>
                  <a:cubicBezTo>
                    <a:pt x="175671" y="0"/>
                    <a:pt x="143539" y="32132"/>
                    <a:pt x="143539" y="71769"/>
                  </a:cubicBezTo>
                  <a:cubicBezTo>
                    <a:pt x="143539" y="111407"/>
                    <a:pt x="175671" y="143539"/>
                    <a:pt x="215309" y="143539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253562" y="1555011"/>
              <a:ext cx="1115840" cy="1291855"/>
            </a:xfrm>
            <a:custGeom>
              <a:rect b="b" l="l" r="r" t="t"/>
              <a:pathLst>
                <a:path extrusionOk="0" h="1291855" w="1115840">
                  <a:moveTo>
                    <a:pt x="1100614" y="291111"/>
                  </a:moveTo>
                  <a:cubicBezTo>
                    <a:pt x="1072663" y="300923"/>
                    <a:pt x="1052623" y="327545"/>
                    <a:pt x="1052623" y="358848"/>
                  </a:cubicBezTo>
                  <a:cubicBezTo>
                    <a:pt x="1052623" y="395591"/>
                    <a:pt x="1080234" y="425886"/>
                    <a:pt x="1115840" y="430114"/>
                  </a:cubicBezTo>
                  <a:cubicBezTo>
                    <a:pt x="1111984" y="382311"/>
                    <a:pt x="1106874" y="335878"/>
                    <a:pt x="1100614" y="291111"/>
                  </a:cubicBezTo>
                  <a:close/>
                  <a:moveTo>
                    <a:pt x="1115840" y="861741"/>
                  </a:moveTo>
                  <a:cubicBezTo>
                    <a:pt x="1080234" y="865969"/>
                    <a:pt x="1052623" y="896263"/>
                    <a:pt x="1052623" y="933006"/>
                  </a:cubicBezTo>
                  <a:cubicBezTo>
                    <a:pt x="1052623" y="964310"/>
                    <a:pt x="1072663" y="990932"/>
                    <a:pt x="1100614" y="1000744"/>
                  </a:cubicBezTo>
                  <a:cubicBezTo>
                    <a:pt x="1106874" y="955977"/>
                    <a:pt x="1111984" y="909543"/>
                    <a:pt x="1115840" y="861741"/>
                  </a:cubicBezTo>
                  <a:close/>
                  <a:moveTo>
                    <a:pt x="861237" y="143539"/>
                  </a:moveTo>
                  <a:cubicBezTo>
                    <a:pt x="900874" y="143539"/>
                    <a:pt x="933006" y="111407"/>
                    <a:pt x="933006" y="71769"/>
                  </a:cubicBezTo>
                  <a:cubicBezTo>
                    <a:pt x="933006" y="32132"/>
                    <a:pt x="900874" y="0"/>
                    <a:pt x="861237" y="0"/>
                  </a:cubicBezTo>
                  <a:cubicBezTo>
                    <a:pt x="821599" y="0"/>
                    <a:pt x="789467" y="32132"/>
                    <a:pt x="789467" y="71769"/>
                  </a:cubicBezTo>
                  <a:cubicBezTo>
                    <a:pt x="789467" y="111407"/>
                    <a:pt x="821599" y="143539"/>
                    <a:pt x="861237" y="143539"/>
                  </a:cubicBezTo>
                  <a:close/>
                  <a:moveTo>
                    <a:pt x="71769" y="1004776"/>
                  </a:moveTo>
                  <a:cubicBezTo>
                    <a:pt x="111407" y="1004776"/>
                    <a:pt x="143539" y="972644"/>
                    <a:pt x="143539" y="933006"/>
                  </a:cubicBezTo>
                  <a:cubicBezTo>
                    <a:pt x="143539" y="893369"/>
                    <a:pt x="111407" y="861237"/>
                    <a:pt x="71769" y="861237"/>
                  </a:cubicBezTo>
                  <a:cubicBezTo>
                    <a:pt x="32132" y="861237"/>
                    <a:pt x="0" y="893369"/>
                    <a:pt x="0" y="933006"/>
                  </a:cubicBezTo>
                  <a:cubicBezTo>
                    <a:pt x="0" y="972644"/>
                    <a:pt x="32132" y="1004776"/>
                    <a:pt x="71769" y="1004776"/>
                  </a:cubicBezTo>
                  <a:close/>
                  <a:moveTo>
                    <a:pt x="598081" y="1004776"/>
                  </a:moveTo>
                  <a:cubicBezTo>
                    <a:pt x="637719" y="1004776"/>
                    <a:pt x="669851" y="972644"/>
                    <a:pt x="669851" y="933006"/>
                  </a:cubicBezTo>
                  <a:cubicBezTo>
                    <a:pt x="669851" y="893369"/>
                    <a:pt x="637719" y="861237"/>
                    <a:pt x="598081" y="861237"/>
                  </a:cubicBezTo>
                  <a:cubicBezTo>
                    <a:pt x="558443" y="861237"/>
                    <a:pt x="526311" y="893369"/>
                    <a:pt x="526311" y="933006"/>
                  </a:cubicBezTo>
                  <a:cubicBezTo>
                    <a:pt x="526311" y="972644"/>
                    <a:pt x="558443" y="1004776"/>
                    <a:pt x="598081" y="1004776"/>
                  </a:cubicBezTo>
                  <a:close/>
                  <a:moveTo>
                    <a:pt x="933006" y="1220086"/>
                  </a:moveTo>
                  <a:cubicBezTo>
                    <a:pt x="933006" y="1259723"/>
                    <a:pt x="900874" y="1291855"/>
                    <a:pt x="861237" y="1291855"/>
                  </a:cubicBezTo>
                  <a:cubicBezTo>
                    <a:pt x="821599" y="1291855"/>
                    <a:pt x="789467" y="1259723"/>
                    <a:pt x="789467" y="1220086"/>
                  </a:cubicBezTo>
                  <a:cubicBezTo>
                    <a:pt x="789467" y="1180448"/>
                    <a:pt x="821599" y="1148316"/>
                    <a:pt x="861237" y="1148316"/>
                  </a:cubicBezTo>
                  <a:cubicBezTo>
                    <a:pt x="900874" y="1148316"/>
                    <a:pt x="933006" y="1180448"/>
                    <a:pt x="933006" y="1220086"/>
                  </a:cubicBezTo>
                  <a:close/>
                  <a:moveTo>
                    <a:pt x="861237" y="717697"/>
                  </a:moveTo>
                  <a:cubicBezTo>
                    <a:pt x="900874" y="717697"/>
                    <a:pt x="933006" y="685565"/>
                    <a:pt x="933006" y="645927"/>
                  </a:cubicBezTo>
                  <a:cubicBezTo>
                    <a:pt x="933006" y="606290"/>
                    <a:pt x="900874" y="574158"/>
                    <a:pt x="861237" y="574158"/>
                  </a:cubicBezTo>
                  <a:cubicBezTo>
                    <a:pt x="821599" y="574158"/>
                    <a:pt x="789467" y="606290"/>
                    <a:pt x="789467" y="645927"/>
                  </a:cubicBezTo>
                  <a:cubicBezTo>
                    <a:pt x="789467" y="685565"/>
                    <a:pt x="821599" y="717697"/>
                    <a:pt x="861237" y="717697"/>
                  </a:cubicBezTo>
                  <a:close/>
                  <a:moveTo>
                    <a:pt x="263155" y="645927"/>
                  </a:moveTo>
                  <a:cubicBezTo>
                    <a:pt x="263155" y="685565"/>
                    <a:pt x="295287" y="717697"/>
                    <a:pt x="334925" y="717697"/>
                  </a:cubicBezTo>
                  <a:cubicBezTo>
                    <a:pt x="374563" y="717697"/>
                    <a:pt x="406695" y="685565"/>
                    <a:pt x="406695" y="645927"/>
                  </a:cubicBezTo>
                  <a:cubicBezTo>
                    <a:pt x="406695" y="606290"/>
                    <a:pt x="374563" y="574158"/>
                    <a:pt x="334925" y="574158"/>
                  </a:cubicBezTo>
                  <a:cubicBezTo>
                    <a:pt x="295287" y="574158"/>
                    <a:pt x="263155" y="606290"/>
                    <a:pt x="263155" y="645927"/>
                  </a:cubicBezTo>
                  <a:close/>
                  <a:moveTo>
                    <a:pt x="598081" y="430618"/>
                  </a:moveTo>
                  <a:cubicBezTo>
                    <a:pt x="637719" y="430618"/>
                    <a:pt x="669851" y="398486"/>
                    <a:pt x="669851" y="358848"/>
                  </a:cubicBezTo>
                  <a:cubicBezTo>
                    <a:pt x="669851" y="319211"/>
                    <a:pt x="637719" y="287079"/>
                    <a:pt x="598081" y="287079"/>
                  </a:cubicBezTo>
                  <a:cubicBezTo>
                    <a:pt x="558443" y="287079"/>
                    <a:pt x="526311" y="319211"/>
                    <a:pt x="526311" y="358848"/>
                  </a:cubicBezTo>
                  <a:cubicBezTo>
                    <a:pt x="526311" y="398486"/>
                    <a:pt x="558443" y="430618"/>
                    <a:pt x="598081" y="430618"/>
                  </a:cubicBezTo>
                  <a:close/>
                  <a:moveTo>
                    <a:pt x="143539" y="358848"/>
                  </a:moveTo>
                  <a:cubicBezTo>
                    <a:pt x="143539" y="398486"/>
                    <a:pt x="111407" y="430618"/>
                    <a:pt x="71769" y="430618"/>
                  </a:cubicBezTo>
                  <a:cubicBezTo>
                    <a:pt x="32132" y="430618"/>
                    <a:pt x="0" y="398486"/>
                    <a:pt x="0" y="358848"/>
                  </a:cubicBezTo>
                  <a:cubicBezTo>
                    <a:pt x="0" y="319211"/>
                    <a:pt x="32132" y="287079"/>
                    <a:pt x="71769" y="287079"/>
                  </a:cubicBezTo>
                  <a:cubicBezTo>
                    <a:pt x="111407" y="287079"/>
                    <a:pt x="143539" y="319211"/>
                    <a:pt x="143539" y="358848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1913860" y="1555011"/>
              <a:ext cx="1115522" cy="1291855"/>
            </a:xfrm>
            <a:custGeom>
              <a:rect b="b" l="l" r="r" t="t"/>
              <a:pathLst>
                <a:path extrusionOk="0" h="1291855" w="1115522">
                  <a:moveTo>
                    <a:pt x="1101622" y="298408"/>
                  </a:moveTo>
                  <a:cubicBezTo>
                    <a:pt x="1081743" y="311169"/>
                    <a:pt x="1068572" y="333471"/>
                    <a:pt x="1068572" y="358848"/>
                  </a:cubicBezTo>
                  <a:cubicBezTo>
                    <a:pt x="1068572" y="389761"/>
                    <a:pt x="1088116" y="416110"/>
                    <a:pt x="1115522" y="426211"/>
                  </a:cubicBezTo>
                  <a:cubicBezTo>
                    <a:pt x="1111917" y="382371"/>
                    <a:pt x="1107257" y="339693"/>
                    <a:pt x="1101622" y="298408"/>
                  </a:cubicBezTo>
                  <a:close/>
                  <a:moveTo>
                    <a:pt x="1115522" y="865644"/>
                  </a:moveTo>
                  <a:cubicBezTo>
                    <a:pt x="1088116" y="875745"/>
                    <a:pt x="1068572" y="902094"/>
                    <a:pt x="1068572" y="933006"/>
                  </a:cubicBezTo>
                  <a:cubicBezTo>
                    <a:pt x="1068572" y="958384"/>
                    <a:pt x="1081743" y="980686"/>
                    <a:pt x="1101622" y="993447"/>
                  </a:cubicBezTo>
                  <a:cubicBezTo>
                    <a:pt x="1107257" y="952162"/>
                    <a:pt x="1111917" y="909484"/>
                    <a:pt x="1115522" y="865644"/>
                  </a:cubicBezTo>
                  <a:close/>
                  <a:moveTo>
                    <a:pt x="598081" y="143539"/>
                  </a:moveTo>
                  <a:cubicBezTo>
                    <a:pt x="637719" y="143539"/>
                    <a:pt x="669851" y="111407"/>
                    <a:pt x="669851" y="71769"/>
                  </a:cubicBezTo>
                  <a:cubicBezTo>
                    <a:pt x="669851" y="32132"/>
                    <a:pt x="637719" y="0"/>
                    <a:pt x="598081" y="0"/>
                  </a:cubicBezTo>
                  <a:cubicBezTo>
                    <a:pt x="558443" y="0"/>
                    <a:pt x="526311" y="32132"/>
                    <a:pt x="526311" y="71769"/>
                  </a:cubicBezTo>
                  <a:cubicBezTo>
                    <a:pt x="526311" y="111407"/>
                    <a:pt x="558443" y="143539"/>
                    <a:pt x="598081" y="143539"/>
                  </a:cubicBezTo>
                  <a:close/>
                  <a:moveTo>
                    <a:pt x="71769" y="1004776"/>
                  </a:moveTo>
                  <a:cubicBezTo>
                    <a:pt x="111407" y="1004776"/>
                    <a:pt x="143539" y="972644"/>
                    <a:pt x="143539" y="933006"/>
                  </a:cubicBezTo>
                  <a:cubicBezTo>
                    <a:pt x="143539" y="893369"/>
                    <a:pt x="111407" y="861237"/>
                    <a:pt x="71769" y="861237"/>
                  </a:cubicBezTo>
                  <a:cubicBezTo>
                    <a:pt x="32132" y="861237"/>
                    <a:pt x="0" y="893369"/>
                    <a:pt x="0" y="933006"/>
                  </a:cubicBezTo>
                  <a:cubicBezTo>
                    <a:pt x="0" y="972644"/>
                    <a:pt x="32132" y="1004776"/>
                    <a:pt x="71769" y="1004776"/>
                  </a:cubicBezTo>
                  <a:close/>
                  <a:moveTo>
                    <a:pt x="478465" y="933006"/>
                  </a:moveTo>
                  <a:cubicBezTo>
                    <a:pt x="478465" y="972644"/>
                    <a:pt x="446332" y="1004776"/>
                    <a:pt x="406695" y="1004776"/>
                  </a:cubicBezTo>
                  <a:cubicBezTo>
                    <a:pt x="367057" y="1004776"/>
                    <a:pt x="334925" y="972644"/>
                    <a:pt x="334925" y="933006"/>
                  </a:cubicBezTo>
                  <a:cubicBezTo>
                    <a:pt x="334925" y="893369"/>
                    <a:pt x="367057" y="861237"/>
                    <a:pt x="406695" y="861237"/>
                  </a:cubicBezTo>
                  <a:cubicBezTo>
                    <a:pt x="446332" y="861237"/>
                    <a:pt x="478465" y="893369"/>
                    <a:pt x="478465" y="933006"/>
                  </a:cubicBezTo>
                  <a:close/>
                  <a:moveTo>
                    <a:pt x="845288" y="933006"/>
                  </a:moveTo>
                  <a:cubicBezTo>
                    <a:pt x="845288" y="972644"/>
                    <a:pt x="813156" y="1004776"/>
                    <a:pt x="773518" y="1004776"/>
                  </a:cubicBezTo>
                  <a:cubicBezTo>
                    <a:pt x="733880" y="1004776"/>
                    <a:pt x="701748" y="972644"/>
                    <a:pt x="701748" y="933006"/>
                  </a:cubicBezTo>
                  <a:cubicBezTo>
                    <a:pt x="701748" y="893369"/>
                    <a:pt x="733880" y="861237"/>
                    <a:pt x="773518" y="861237"/>
                  </a:cubicBezTo>
                  <a:cubicBezTo>
                    <a:pt x="813156" y="861237"/>
                    <a:pt x="845288" y="893369"/>
                    <a:pt x="845288" y="933006"/>
                  </a:cubicBezTo>
                  <a:close/>
                  <a:moveTo>
                    <a:pt x="1036674" y="71769"/>
                  </a:moveTo>
                  <a:cubicBezTo>
                    <a:pt x="1036674" y="111407"/>
                    <a:pt x="1004542" y="143539"/>
                    <a:pt x="964904" y="143539"/>
                  </a:cubicBezTo>
                  <a:cubicBezTo>
                    <a:pt x="925267" y="143539"/>
                    <a:pt x="893134" y="111407"/>
                    <a:pt x="893134" y="71769"/>
                  </a:cubicBezTo>
                  <a:cubicBezTo>
                    <a:pt x="893134" y="32132"/>
                    <a:pt x="925267" y="0"/>
                    <a:pt x="964904" y="0"/>
                  </a:cubicBezTo>
                  <a:cubicBezTo>
                    <a:pt x="1004542" y="0"/>
                    <a:pt x="1036674" y="32132"/>
                    <a:pt x="1036674" y="71769"/>
                  </a:cubicBezTo>
                  <a:close/>
                  <a:moveTo>
                    <a:pt x="598081" y="1291855"/>
                  </a:moveTo>
                  <a:cubicBezTo>
                    <a:pt x="637719" y="1291855"/>
                    <a:pt x="669851" y="1259723"/>
                    <a:pt x="669851" y="1220086"/>
                  </a:cubicBezTo>
                  <a:cubicBezTo>
                    <a:pt x="669851" y="1180448"/>
                    <a:pt x="637719" y="1148316"/>
                    <a:pt x="598081" y="1148316"/>
                  </a:cubicBezTo>
                  <a:cubicBezTo>
                    <a:pt x="558443" y="1148316"/>
                    <a:pt x="526311" y="1180448"/>
                    <a:pt x="526311" y="1220086"/>
                  </a:cubicBezTo>
                  <a:cubicBezTo>
                    <a:pt x="526311" y="1259723"/>
                    <a:pt x="558443" y="1291855"/>
                    <a:pt x="598081" y="1291855"/>
                  </a:cubicBezTo>
                  <a:close/>
                  <a:moveTo>
                    <a:pt x="1036674" y="1220086"/>
                  </a:moveTo>
                  <a:cubicBezTo>
                    <a:pt x="1036674" y="1259723"/>
                    <a:pt x="1004542" y="1291855"/>
                    <a:pt x="964904" y="1291855"/>
                  </a:cubicBezTo>
                  <a:cubicBezTo>
                    <a:pt x="925267" y="1291855"/>
                    <a:pt x="893134" y="1259723"/>
                    <a:pt x="893134" y="1220086"/>
                  </a:cubicBezTo>
                  <a:cubicBezTo>
                    <a:pt x="893134" y="1180448"/>
                    <a:pt x="925267" y="1148316"/>
                    <a:pt x="964904" y="1148316"/>
                  </a:cubicBezTo>
                  <a:cubicBezTo>
                    <a:pt x="1004542" y="1148316"/>
                    <a:pt x="1036674" y="1180448"/>
                    <a:pt x="1036674" y="1220086"/>
                  </a:cubicBezTo>
                  <a:close/>
                  <a:moveTo>
                    <a:pt x="598081" y="717697"/>
                  </a:moveTo>
                  <a:cubicBezTo>
                    <a:pt x="637719" y="717697"/>
                    <a:pt x="669851" y="685565"/>
                    <a:pt x="669851" y="645927"/>
                  </a:cubicBezTo>
                  <a:cubicBezTo>
                    <a:pt x="669851" y="606290"/>
                    <a:pt x="637719" y="574158"/>
                    <a:pt x="598081" y="574158"/>
                  </a:cubicBezTo>
                  <a:cubicBezTo>
                    <a:pt x="558443" y="574158"/>
                    <a:pt x="526311" y="606290"/>
                    <a:pt x="526311" y="645927"/>
                  </a:cubicBezTo>
                  <a:cubicBezTo>
                    <a:pt x="526311" y="685565"/>
                    <a:pt x="558443" y="717697"/>
                    <a:pt x="598081" y="717697"/>
                  </a:cubicBezTo>
                  <a:close/>
                  <a:moveTo>
                    <a:pt x="1036674" y="645927"/>
                  </a:moveTo>
                  <a:cubicBezTo>
                    <a:pt x="1036674" y="685565"/>
                    <a:pt x="1004542" y="717697"/>
                    <a:pt x="964904" y="717697"/>
                  </a:cubicBezTo>
                  <a:cubicBezTo>
                    <a:pt x="925267" y="717697"/>
                    <a:pt x="893134" y="685565"/>
                    <a:pt x="893134" y="645927"/>
                  </a:cubicBezTo>
                  <a:cubicBezTo>
                    <a:pt x="893134" y="606290"/>
                    <a:pt x="925267" y="574158"/>
                    <a:pt x="964904" y="574158"/>
                  </a:cubicBezTo>
                  <a:cubicBezTo>
                    <a:pt x="1004542" y="574158"/>
                    <a:pt x="1036674" y="606290"/>
                    <a:pt x="1036674" y="645927"/>
                  </a:cubicBezTo>
                  <a:close/>
                  <a:moveTo>
                    <a:pt x="231258" y="717697"/>
                  </a:moveTo>
                  <a:cubicBezTo>
                    <a:pt x="191620" y="717697"/>
                    <a:pt x="159488" y="685565"/>
                    <a:pt x="159488" y="645927"/>
                  </a:cubicBezTo>
                  <a:cubicBezTo>
                    <a:pt x="159488" y="606290"/>
                    <a:pt x="191620" y="574158"/>
                    <a:pt x="231258" y="574158"/>
                  </a:cubicBezTo>
                  <a:cubicBezTo>
                    <a:pt x="270895" y="574158"/>
                    <a:pt x="303027" y="606290"/>
                    <a:pt x="303027" y="645927"/>
                  </a:cubicBezTo>
                  <a:cubicBezTo>
                    <a:pt x="303027" y="685565"/>
                    <a:pt x="270895" y="717697"/>
                    <a:pt x="231258" y="717697"/>
                  </a:cubicBezTo>
                  <a:close/>
                  <a:moveTo>
                    <a:pt x="478465" y="358848"/>
                  </a:moveTo>
                  <a:cubicBezTo>
                    <a:pt x="478465" y="398486"/>
                    <a:pt x="446332" y="430618"/>
                    <a:pt x="406695" y="430618"/>
                  </a:cubicBezTo>
                  <a:cubicBezTo>
                    <a:pt x="367057" y="430618"/>
                    <a:pt x="334925" y="398486"/>
                    <a:pt x="334925" y="358848"/>
                  </a:cubicBezTo>
                  <a:cubicBezTo>
                    <a:pt x="334925" y="319211"/>
                    <a:pt x="367057" y="287079"/>
                    <a:pt x="406695" y="287079"/>
                  </a:cubicBezTo>
                  <a:cubicBezTo>
                    <a:pt x="446332" y="287079"/>
                    <a:pt x="478465" y="319211"/>
                    <a:pt x="478465" y="358848"/>
                  </a:cubicBezTo>
                  <a:close/>
                  <a:moveTo>
                    <a:pt x="71769" y="430618"/>
                  </a:moveTo>
                  <a:cubicBezTo>
                    <a:pt x="111407" y="430618"/>
                    <a:pt x="143539" y="398486"/>
                    <a:pt x="143539" y="358848"/>
                  </a:cubicBezTo>
                  <a:cubicBezTo>
                    <a:pt x="143539" y="319211"/>
                    <a:pt x="111407" y="287079"/>
                    <a:pt x="71769" y="287079"/>
                  </a:cubicBezTo>
                  <a:cubicBezTo>
                    <a:pt x="32132" y="287079"/>
                    <a:pt x="0" y="319211"/>
                    <a:pt x="0" y="358848"/>
                  </a:cubicBezTo>
                  <a:cubicBezTo>
                    <a:pt x="0" y="398486"/>
                    <a:pt x="32132" y="430618"/>
                    <a:pt x="71769" y="430618"/>
                  </a:cubicBezTo>
                  <a:close/>
                  <a:moveTo>
                    <a:pt x="845288" y="358848"/>
                  </a:moveTo>
                  <a:cubicBezTo>
                    <a:pt x="845288" y="398486"/>
                    <a:pt x="813156" y="430618"/>
                    <a:pt x="773518" y="430618"/>
                  </a:cubicBezTo>
                  <a:cubicBezTo>
                    <a:pt x="733880" y="430618"/>
                    <a:pt x="701748" y="398486"/>
                    <a:pt x="701748" y="358848"/>
                  </a:cubicBezTo>
                  <a:cubicBezTo>
                    <a:pt x="701748" y="319211"/>
                    <a:pt x="733880" y="287079"/>
                    <a:pt x="773518" y="287079"/>
                  </a:cubicBezTo>
                  <a:cubicBezTo>
                    <a:pt x="813156" y="287079"/>
                    <a:pt x="845288" y="319211"/>
                    <a:pt x="845288" y="358848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4593265" y="1555011"/>
              <a:ext cx="1076546" cy="1291855"/>
            </a:xfrm>
            <a:custGeom>
              <a:rect b="b" l="l" r="r" t="t"/>
              <a:pathLst>
                <a:path extrusionOk="0" h="1291855" w="1076546">
                  <a:moveTo>
                    <a:pt x="1039396" y="8886"/>
                  </a:moveTo>
                  <a:cubicBezTo>
                    <a:pt x="1029130" y="3223"/>
                    <a:pt x="1017330" y="0"/>
                    <a:pt x="1004776" y="0"/>
                  </a:cubicBezTo>
                  <a:cubicBezTo>
                    <a:pt x="965139" y="0"/>
                    <a:pt x="933006" y="32132"/>
                    <a:pt x="933006" y="71769"/>
                  </a:cubicBezTo>
                  <a:cubicBezTo>
                    <a:pt x="933006" y="111407"/>
                    <a:pt x="965139" y="143539"/>
                    <a:pt x="1004776" y="143539"/>
                  </a:cubicBezTo>
                  <a:cubicBezTo>
                    <a:pt x="1031078" y="143539"/>
                    <a:pt x="1054076" y="129390"/>
                    <a:pt x="1066573" y="108289"/>
                  </a:cubicBezTo>
                  <a:cubicBezTo>
                    <a:pt x="1058274" y="73438"/>
                    <a:pt x="1049191" y="40234"/>
                    <a:pt x="1039396" y="8886"/>
                  </a:cubicBezTo>
                  <a:close/>
                  <a:moveTo>
                    <a:pt x="1066573" y="1183566"/>
                  </a:moveTo>
                  <a:cubicBezTo>
                    <a:pt x="1054076" y="1162465"/>
                    <a:pt x="1031078" y="1148316"/>
                    <a:pt x="1004776" y="1148316"/>
                  </a:cubicBezTo>
                  <a:cubicBezTo>
                    <a:pt x="965139" y="1148316"/>
                    <a:pt x="933006" y="1180448"/>
                    <a:pt x="933006" y="1220086"/>
                  </a:cubicBezTo>
                  <a:cubicBezTo>
                    <a:pt x="933006" y="1259723"/>
                    <a:pt x="965139" y="1291855"/>
                    <a:pt x="1004776" y="1291855"/>
                  </a:cubicBezTo>
                  <a:cubicBezTo>
                    <a:pt x="1017330" y="1291855"/>
                    <a:pt x="1029130" y="1288632"/>
                    <a:pt x="1039396" y="1282969"/>
                  </a:cubicBezTo>
                  <a:cubicBezTo>
                    <a:pt x="1049191" y="1251620"/>
                    <a:pt x="1058274" y="1218417"/>
                    <a:pt x="1066573" y="1183566"/>
                  </a:cubicBezTo>
                  <a:close/>
                  <a:moveTo>
                    <a:pt x="71769" y="1004776"/>
                  </a:moveTo>
                  <a:cubicBezTo>
                    <a:pt x="111407" y="1004776"/>
                    <a:pt x="143539" y="972644"/>
                    <a:pt x="143539" y="933006"/>
                  </a:cubicBezTo>
                  <a:cubicBezTo>
                    <a:pt x="143539" y="893369"/>
                    <a:pt x="111407" y="861237"/>
                    <a:pt x="71769" y="861237"/>
                  </a:cubicBezTo>
                  <a:cubicBezTo>
                    <a:pt x="32132" y="861237"/>
                    <a:pt x="0" y="893369"/>
                    <a:pt x="0" y="933006"/>
                  </a:cubicBezTo>
                  <a:cubicBezTo>
                    <a:pt x="0" y="972644"/>
                    <a:pt x="32132" y="1004776"/>
                    <a:pt x="71769" y="1004776"/>
                  </a:cubicBezTo>
                  <a:close/>
                  <a:moveTo>
                    <a:pt x="693774" y="1004776"/>
                  </a:moveTo>
                  <a:cubicBezTo>
                    <a:pt x="733412" y="1004776"/>
                    <a:pt x="765544" y="972644"/>
                    <a:pt x="765544" y="933006"/>
                  </a:cubicBezTo>
                  <a:cubicBezTo>
                    <a:pt x="765544" y="893369"/>
                    <a:pt x="733412" y="861237"/>
                    <a:pt x="693774" y="861237"/>
                  </a:cubicBezTo>
                  <a:cubicBezTo>
                    <a:pt x="654136" y="861237"/>
                    <a:pt x="622004" y="893369"/>
                    <a:pt x="622004" y="933006"/>
                  </a:cubicBezTo>
                  <a:cubicBezTo>
                    <a:pt x="622004" y="972644"/>
                    <a:pt x="654136" y="1004776"/>
                    <a:pt x="693774" y="1004776"/>
                  </a:cubicBezTo>
                  <a:close/>
                  <a:moveTo>
                    <a:pt x="1076546" y="645927"/>
                  </a:moveTo>
                  <a:cubicBezTo>
                    <a:pt x="1076546" y="685565"/>
                    <a:pt x="1044414" y="717697"/>
                    <a:pt x="1004776" y="717697"/>
                  </a:cubicBezTo>
                  <a:cubicBezTo>
                    <a:pt x="965139" y="717697"/>
                    <a:pt x="933006" y="685565"/>
                    <a:pt x="933006" y="645927"/>
                  </a:cubicBezTo>
                  <a:cubicBezTo>
                    <a:pt x="933006" y="606290"/>
                    <a:pt x="965139" y="574158"/>
                    <a:pt x="1004776" y="574158"/>
                  </a:cubicBezTo>
                  <a:cubicBezTo>
                    <a:pt x="1044414" y="574158"/>
                    <a:pt x="1076546" y="606290"/>
                    <a:pt x="1076546" y="645927"/>
                  </a:cubicBezTo>
                  <a:close/>
                  <a:moveTo>
                    <a:pt x="382772" y="717697"/>
                  </a:moveTo>
                  <a:cubicBezTo>
                    <a:pt x="343134" y="717697"/>
                    <a:pt x="311002" y="685565"/>
                    <a:pt x="311002" y="645927"/>
                  </a:cubicBezTo>
                  <a:cubicBezTo>
                    <a:pt x="311002" y="606290"/>
                    <a:pt x="343134" y="574158"/>
                    <a:pt x="382772" y="574158"/>
                  </a:cubicBezTo>
                  <a:cubicBezTo>
                    <a:pt x="422409" y="574158"/>
                    <a:pt x="454541" y="606290"/>
                    <a:pt x="454541" y="645927"/>
                  </a:cubicBezTo>
                  <a:cubicBezTo>
                    <a:pt x="454541" y="685565"/>
                    <a:pt x="422409" y="717697"/>
                    <a:pt x="382772" y="717697"/>
                  </a:cubicBezTo>
                  <a:close/>
                  <a:moveTo>
                    <a:pt x="765544" y="358848"/>
                  </a:moveTo>
                  <a:cubicBezTo>
                    <a:pt x="765544" y="398486"/>
                    <a:pt x="733412" y="430618"/>
                    <a:pt x="693774" y="430618"/>
                  </a:cubicBezTo>
                  <a:cubicBezTo>
                    <a:pt x="654136" y="430618"/>
                    <a:pt x="622004" y="398486"/>
                    <a:pt x="622004" y="358848"/>
                  </a:cubicBezTo>
                  <a:cubicBezTo>
                    <a:pt x="622004" y="319211"/>
                    <a:pt x="654136" y="287079"/>
                    <a:pt x="693774" y="287079"/>
                  </a:cubicBezTo>
                  <a:cubicBezTo>
                    <a:pt x="733412" y="287079"/>
                    <a:pt x="765544" y="319211"/>
                    <a:pt x="765544" y="358848"/>
                  </a:cubicBezTo>
                  <a:close/>
                  <a:moveTo>
                    <a:pt x="71769" y="430618"/>
                  </a:moveTo>
                  <a:cubicBezTo>
                    <a:pt x="111407" y="430618"/>
                    <a:pt x="143539" y="398486"/>
                    <a:pt x="143539" y="358848"/>
                  </a:cubicBezTo>
                  <a:cubicBezTo>
                    <a:pt x="143539" y="319211"/>
                    <a:pt x="111407" y="287079"/>
                    <a:pt x="71769" y="287079"/>
                  </a:cubicBezTo>
                  <a:cubicBezTo>
                    <a:pt x="32132" y="287079"/>
                    <a:pt x="0" y="319211"/>
                    <a:pt x="0" y="358848"/>
                  </a:cubicBezTo>
                  <a:cubicBezTo>
                    <a:pt x="0" y="398486"/>
                    <a:pt x="32132" y="430618"/>
                    <a:pt x="71769" y="430618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5932967" y="1842090"/>
              <a:ext cx="956930" cy="717697"/>
            </a:xfrm>
            <a:custGeom>
              <a:rect b="b" l="l" r="r" t="t"/>
              <a:pathLst>
                <a:path extrusionOk="0" h="717697" w="956930">
                  <a:moveTo>
                    <a:pt x="956930" y="645927"/>
                  </a:moveTo>
                  <a:cubicBezTo>
                    <a:pt x="956930" y="685565"/>
                    <a:pt x="924798" y="717697"/>
                    <a:pt x="885160" y="717697"/>
                  </a:cubicBezTo>
                  <a:cubicBezTo>
                    <a:pt x="845522" y="717697"/>
                    <a:pt x="813390" y="685565"/>
                    <a:pt x="813390" y="645927"/>
                  </a:cubicBezTo>
                  <a:cubicBezTo>
                    <a:pt x="813390" y="606290"/>
                    <a:pt x="845522" y="574158"/>
                    <a:pt x="885160" y="574158"/>
                  </a:cubicBezTo>
                  <a:cubicBezTo>
                    <a:pt x="924798" y="574158"/>
                    <a:pt x="956930" y="606290"/>
                    <a:pt x="956930" y="645927"/>
                  </a:cubicBezTo>
                  <a:close/>
                  <a:moveTo>
                    <a:pt x="143539" y="645927"/>
                  </a:moveTo>
                  <a:cubicBezTo>
                    <a:pt x="143539" y="685565"/>
                    <a:pt x="111407" y="717697"/>
                    <a:pt x="71769" y="717697"/>
                  </a:cubicBezTo>
                  <a:cubicBezTo>
                    <a:pt x="32132" y="717697"/>
                    <a:pt x="0" y="685565"/>
                    <a:pt x="0" y="645927"/>
                  </a:cubicBezTo>
                  <a:cubicBezTo>
                    <a:pt x="0" y="606290"/>
                    <a:pt x="32132" y="574158"/>
                    <a:pt x="71769" y="574158"/>
                  </a:cubicBezTo>
                  <a:cubicBezTo>
                    <a:pt x="111407" y="574158"/>
                    <a:pt x="143539" y="606290"/>
                    <a:pt x="143539" y="645927"/>
                  </a:cubicBezTo>
                  <a:close/>
                  <a:moveTo>
                    <a:pt x="406695" y="358848"/>
                  </a:moveTo>
                  <a:cubicBezTo>
                    <a:pt x="406695" y="398486"/>
                    <a:pt x="438827" y="430618"/>
                    <a:pt x="478465" y="430618"/>
                  </a:cubicBezTo>
                  <a:cubicBezTo>
                    <a:pt x="518102" y="430618"/>
                    <a:pt x="550234" y="398486"/>
                    <a:pt x="550234" y="358848"/>
                  </a:cubicBezTo>
                  <a:cubicBezTo>
                    <a:pt x="550234" y="319211"/>
                    <a:pt x="518102" y="287079"/>
                    <a:pt x="478465" y="287079"/>
                  </a:cubicBezTo>
                  <a:cubicBezTo>
                    <a:pt x="438827" y="287079"/>
                    <a:pt x="406695" y="319211"/>
                    <a:pt x="406695" y="358848"/>
                  </a:cubicBezTo>
                  <a:close/>
                  <a:moveTo>
                    <a:pt x="956930" y="71769"/>
                  </a:moveTo>
                  <a:cubicBezTo>
                    <a:pt x="956930" y="111407"/>
                    <a:pt x="924798" y="143539"/>
                    <a:pt x="885160" y="143539"/>
                  </a:cubicBezTo>
                  <a:cubicBezTo>
                    <a:pt x="845522" y="143539"/>
                    <a:pt x="813390" y="111407"/>
                    <a:pt x="813390" y="71769"/>
                  </a:cubicBezTo>
                  <a:cubicBezTo>
                    <a:pt x="813390" y="32132"/>
                    <a:pt x="845522" y="0"/>
                    <a:pt x="885160" y="0"/>
                  </a:cubicBezTo>
                  <a:cubicBezTo>
                    <a:pt x="924798" y="0"/>
                    <a:pt x="956930" y="32132"/>
                    <a:pt x="956930" y="71769"/>
                  </a:cubicBezTo>
                  <a:close/>
                  <a:moveTo>
                    <a:pt x="143539" y="71769"/>
                  </a:moveTo>
                  <a:cubicBezTo>
                    <a:pt x="143539" y="111407"/>
                    <a:pt x="111407" y="143539"/>
                    <a:pt x="71769" y="143539"/>
                  </a:cubicBezTo>
                  <a:cubicBezTo>
                    <a:pt x="32132" y="143539"/>
                    <a:pt x="0" y="111407"/>
                    <a:pt x="0" y="71769"/>
                  </a:cubicBezTo>
                  <a:cubicBezTo>
                    <a:pt x="0" y="32132"/>
                    <a:pt x="32132" y="0"/>
                    <a:pt x="71769" y="0"/>
                  </a:cubicBezTo>
                  <a:cubicBezTo>
                    <a:pt x="111407" y="0"/>
                    <a:pt x="143539" y="32132"/>
                    <a:pt x="143539" y="71769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7511902" y="2129170"/>
              <a:ext cx="143539" cy="143539"/>
            </a:xfrm>
            <a:custGeom>
              <a:rect b="b" l="l" r="r" t="t"/>
              <a:pathLst>
                <a:path extrusionOk="0" h="143539" w="143539">
                  <a:moveTo>
                    <a:pt x="143539" y="71769"/>
                  </a:moveTo>
                  <a:cubicBezTo>
                    <a:pt x="143539" y="32132"/>
                    <a:pt x="111407" y="0"/>
                    <a:pt x="71769" y="0"/>
                  </a:cubicBezTo>
                  <a:cubicBezTo>
                    <a:pt x="32132" y="0"/>
                    <a:pt x="0" y="32132"/>
                    <a:pt x="0" y="71769"/>
                  </a:cubicBezTo>
                  <a:cubicBezTo>
                    <a:pt x="0" y="111407"/>
                    <a:pt x="32132" y="143539"/>
                    <a:pt x="71769" y="143539"/>
                  </a:cubicBezTo>
                  <a:cubicBezTo>
                    <a:pt x="111407" y="143539"/>
                    <a:pt x="143539" y="111407"/>
                    <a:pt x="143539" y="71769"/>
                  </a:cubicBezTo>
                  <a:close/>
                </a:path>
              </a:pathLst>
            </a:custGeom>
            <a:noFill/>
            <a:ln cap="flat" cmpd="sng" w="14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875" lIns="109825" spcFirstLastPara="1" rIns="109825" wrap="square" tIns="54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6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40"/>
          <p:cNvSpPr txBox="1"/>
          <p:nvPr/>
        </p:nvSpPr>
        <p:spPr>
          <a:xfrm>
            <a:off x="666750" y="4166100"/>
            <a:ext cx="2301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ABDA"/>
                </a:solidFill>
                <a:latin typeface="Roboto"/>
                <a:ea typeface="Roboto"/>
                <a:cs typeface="Roboto"/>
                <a:sym typeface="Roboto"/>
              </a:rPr>
              <a:t>Tiền xử lý Dữ</a:t>
            </a:r>
            <a:r>
              <a:rPr b="1" lang="en-US" sz="1800">
                <a:solidFill>
                  <a:srgbClr val="1EABD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800" u="none" cap="none" strike="noStrike">
                <a:solidFill>
                  <a:srgbClr val="1EABDA"/>
                </a:solidFill>
                <a:latin typeface="Roboto"/>
                <a:ea typeface="Roboto"/>
                <a:cs typeface="Roboto"/>
                <a:sym typeface="Roboto"/>
              </a:rPr>
              <a:t>liệu</a:t>
            </a:r>
            <a:endParaRPr sz="1800"/>
          </a:p>
        </p:txBody>
      </p:sp>
      <p:sp>
        <p:nvSpPr>
          <p:cNvPr id="540" name="Google Shape;540;p40"/>
          <p:cNvSpPr txBox="1"/>
          <p:nvPr/>
        </p:nvSpPr>
        <p:spPr>
          <a:xfrm>
            <a:off x="3038385" y="4166100"/>
            <a:ext cx="2301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  <a:t>Khai thác Tập</a:t>
            </a:r>
            <a:r>
              <a:rPr b="1" lang="en-US" sz="1800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800" u="none" cap="none" strike="noStrike">
                <a:solidFill>
                  <a:srgbClr val="3CC583"/>
                </a:solidFill>
                <a:latin typeface="Roboto"/>
                <a:ea typeface="Roboto"/>
                <a:cs typeface="Roboto"/>
                <a:sym typeface="Roboto"/>
              </a:rPr>
              <a:t>Mục</a:t>
            </a:r>
            <a:endParaRPr sz="1800"/>
          </a:p>
        </p:txBody>
      </p:sp>
      <p:sp>
        <p:nvSpPr>
          <p:cNvPr id="541" name="Google Shape;541;p40"/>
          <p:cNvSpPr txBox="1"/>
          <p:nvPr/>
        </p:nvSpPr>
        <p:spPr>
          <a:xfrm>
            <a:off x="5410025" y="4166089"/>
            <a:ext cx="13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92BD39"/>
                </a:solidFill>
                <a:latin typeface="Roboto"/>
                <a:ea typeface="Roboto"/>
                <a:cs typeface="Roboto"/>
                <a:sym typeface="Roboto"/>
              </a:rPr>
              <a:t>Sinh Luật</a:t>
            </a:r>
            <a:endParaRPr sz="1800"/>
          </a:p>
        </p:txBody>
      </p:sp>
      <p:sp>
        <p:nvSpPr>
          <p:cNvPr id="542" name="Google Shape;542;p40"/>
          <p:cNvSpPr txBox="1"/>
          <p:nvPr/>
        </p:nvSpPr>
        <p:spPr>
          <a:xfrm>
            <a:off x="7362480" y="4166088"/>
            <a:ext cx="168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0CB15"/>
                </a:solidFill>
                <a:latin typeface="Roboto"/>
                <a:ea typeface="Roboto"/>
                <a:cs typeface="Roboto"/>
                <a:sym typeface="Roboto"/>
              </a:rPr>
              <a:t>Đánh giá Luật</a:t>
            </a:r>
            <a:endParaRPr sz="1800"/>
          </a:p>
        </p:txBody>
      </p:sp>
      <p:sp>
        <p:nvSpPr>
          <p:cNvPr id="543" name="Google Shape;543;p40"/>
          <p:cNvSpPr txBox="1"/>
          <p:nvPr/>
        </p:nvSpPr>
        <p:spPr>
          <a:xfrm>
            <a:off x="9465422" y="4166088"/>
            <a:ext cx="177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DE8431"/>
                </a:solidFill>
                <a:latin typeface="Roboto"/>
                <a:ea typeface="Roboto"/>
                <a:cs typeface="Roboto"/>
                <a:sym typeface="Roboto"/>
              </a:rPr>
              <a:t>Lựa chọn Luật</a:t>
            </a:r>
            <a:endParaRPr sz="1800"/>
          </a:p>
        </p:txBody>
      </p:sp>
      <p:sp>
        <p:nvSpPr>
          <p:cNvPr id="544" name="Google Shape;544;p40"/>
          <p:cNvSpPr txBox="1"/>
          <p:nvPr/>
        </p:nvSpPr>
        <p:spPr>
          <a:xfrm>
            <a:off x="656200" y="4774350"/>
            <a:ext cx="23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Làm sạch và chuyển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đổi dữ liệu để phân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tích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5" name="Google Shape;545;p40"/>
          <p:cNvSpPr txBox="1"/>
          <p:nvPr/>
        </p:nvSpPr>
        <p:spPr>
          <a:xfrm>
            <a:off x="2968550" y="4774350"/>
            <a:ext cx="199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Xác định các tập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mục thường xuyên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bằng Apriori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5054513" y="4745625"/>
            <a:ext cx="21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Tạo các luật kết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hợp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từ các tập mục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7056188" y="4745625"/>
            <a:ext cx="23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Đánh giá chất lượng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luật bằng các chỉ số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8" name="Google Shape;548;p40"/>
          <p:cNvSpPr txBox="1"/>
          <p:nvPr/>
        </p:nvSpPr>
        <p:spPr>
          <a:xfrm>
            <a:off x="9355024" y="4745625"/>
            <a:ext cx="19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Chọn các luật có ý</a:t>
            </a:r>
            <a:b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nghĩa để diễn giải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9" name="Google Shape;549;p40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Quy trình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Khai phá Luật Kết hợp</a:t>
            </a: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55" name="Google Shape;5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1"/>
          <p:cNvSpPr txBox="1"/>
          <p:nvPr/>
        </p:nvSpPr>
        <p:spPr>
          <a:xfrm>
            <a:off x="395287" y="2214562"/>
            <a:ext cx="11401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 IV</a:t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5381625" y="3614737"/>
            <a:ext cx="1428750" cy="5715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395287" y="3957637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KẾT QUẢ VÀ THẢO LUẬN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63" name="Google Shape;5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138" y="514350"/>
            <a:ext cx="5686425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2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Thống kê mô tả dữ liệu</a:t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>
            <a:off x="666750" y="1019175"/>
            <a:ext cx="5364000" cy="37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2"/>
          <p:cNvSpPr txBox="1"/>
          <p:nvPr/>
        </p:nvSpPr>
        <p:spPr>
          <a:xfrm>
            <a:off x="221975" y="1330650"/>
            <a:ext cx="6159600" cy="5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Quy mô mẫu: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1.944 sinh viên, dữ liệu đầy đủ cho tất cả các biến.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Đặc điểm mẫu: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Sinh viên chủ yếu ở năm học cao (Year = 4.65).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Kết quả học tập: 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GPA trung bình 3.29 ± 0.77, phân bố tương đối cân bằng.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Hành vi học tập:</a:t>
            </a:r>
            <a:endParaRPr b="1"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155"/>
              </a:buClr>
              <a:buSzPts val="1550"/>
              <a:buFont typeface="Roboto"/>
              <a:buChar char="-"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Thời gian học tập cao (Time_Studying = 4.71).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50"/>
              <a:buFont typeface="Roboto"/>
              <a:buChar char="-"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Thời gian mạng xã hội và bạn bè ở mức trung bình (≈ 2.227–2.8).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Môi trường &amp; hỗ trợ học tập:</a:t>
            </a:r>
            <a:endParaRPr b="1"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155"/>
              </a:buClr>
              <a:buSzPts val="1550"/>
              <a:buFont typeface="Roboto"/>
              <a:buChar char="-"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Chất lượng giảng viên (Quality_Lecturer = 4.33),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50"/>
              <a:buFont typeface="Roboto"/>
              <a:buChar char="-"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Sự hỗ trợ giảng viên (SupportOf_Lec = 4.18),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550"/>
              <a:buFont typeface="Roboto"/>
              <a:buChar char="-"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Cơ sở vật chất (Facilitie_Uni = 4.07) đều được đánh giá cao.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👉 Dữ liệu có độ tin cậy tốt, phản ánh rõ hành vi học tập và môi trường đào tạo,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/>
          <p:nvPr/>
        </p:nvSpPr>
        <p:spPr>
          <a:xfrm>
            <a:off x="6457950" y="1365788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Mối quan hệ chính</a:t>
            </a:r>
            <a:endParaRPr sz="2400"/>
          </a:p>
        </p:txBody>
      </p:sp>
      <p:sp>
        <p:nvSpPr>
          <p:cNvPr id="573" name="Google Shape;573;p43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Kết quả Phân tích tương quan</a:t>
            </a: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3"/>
          <p:cNvSpPr txBox="1"/>
          <p:nvPr/>
        </p:nvSpPr>
        <p:spPr>
          <a:xfrm>
            <a:off x="6457950" y="3681412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 txBox="1"/>
          <p:nvPr/>
        </p:nvSpPr>
        <p:spPr>
          <a:xfrm>
            <a:off x="6524550" y="2053213"/>
            <a:ext cx="5184300" cy="4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Father_Edu ↔ Mother_Edu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(ρ = 0.679, p &lt; 0.001): Học vấn cha và mẹ tương đồng (assortative mating).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SupportOf_Uni ↔ Facilitie_Uni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(ρ = 0.608, p &lt; 0.001): Hỗ trợ từ trường và cơ sở vật chất có liên kết chặt.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Facilitie_Uni ↔ TrainingCurriculum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(ρ = 0.606, p &lt; 0.001): Cơ sở vật chất tốt đi kèm chương trình đào tạo tốt.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SupportOf_Lec ↔ Quality_Lecturer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(ρ = 0.561, p &lt; 0.001): Giảng viên chất lượng thường hỗ trợ sinh viên tốt hơn.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50"/>
              <a:buNone/>
            </a:pPr>
            <a:r>
              <a:rPr b="1"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Study_Methods ↔ SupportOf_Uni</a:t>
            </a:r>
            <a:r>
              <a:rPr lang="en-US" sz="15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(ρ = 0.560, p &lt; 0.001): Phương pháp học tập liên quan đến mức độ hỗ trợ từ trường.</a:t>
            </a:r>
            <a:endParaRPr sz="15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p43"/>
          <p:cNvPicPr preferRelativeResize="0"/>
          <p:nvPr/>
        </p:nvPicPr>
        <p:blipFill rotWithShape="1">
          <a:blip r:embed="rId3">
            <a:alphaModFix/>
          </a:blip>
          <a:srcRect b="5490" l="0" r="0" t="0"/>
          <a:stretch/>
        </p:blipFill>
        <p:spPr>
          <a:xfrm>
            <a:off x="94625" y="1047675"/>
            <a:ext cx="6363324" cy="57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586037"/>
            <a:ext cx="1981200" cy="25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6075" y="2586037"/>
            <a:ext cx="1981200" cy="25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145" name="Google Shape;14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5400" y="2586037"/>
            <a:ext cx="1981200" cy="25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146" name="Google Shape;14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4725" y="2586037"/>
            <a:ext cx="1981200" cy="25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147" name="Google Shape;14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4050" y="2586037"/>
            <a:ext cx="1981200" cy="254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6"/>
          <p:cNvSpPr txBox="1"/>
          <p:nvPr/>
        </p:nvSpPr>
        <p:spPr>
          <a:xfrm>
            <a:off x="961875" y="2713412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800"/>
          </a:p>
        </p:txBody>
      </p:sp>
      <p:sp>
        <p:nvSpPr>
          <p:cNvPr id="149" name="Google Shape;149;p26"/>
          <p:cNvSpPr txBox="1"/>
          <p:nvPr/>
        </p:nvSpPr>
        <p:spPr>
          <a:xfrm>
            <a:off x="927358" y="3259662"/>
            <a:ext cx="146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MỞ ĐẦU</a:t>
            </a:r>
            <a:endParaRPr sz="1800"/>
          </a:p>
        </p:txBody>
      </p:sp>
      <p:sp>
        <p:nvSpPr>
          <p:cNvPr id="150" name="Google Shape;150;p26"/>
          <p:cNvSpPr txBox="1"/>
          <p:nvPr/>
        </p:nvSpPr>
        <p:spPr>
          <a:xfrm>
            <a:off x="3181275" y="2713412"/>
            <a:ext cx="13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700"/>
          </a:p>
        </p:txBody>
      </p:sp>
      <p:sp>
        <p:nvSpPr>
          <p:cNvPr id="151" name="Google Shape;151;p26"/>
          <p:cNvSpPr txBox="1"/>
          <p:nvPr/>
        </p:nvSpPr>
        <p:spPr>
          <a:xfrm>
            <a:off x="3037275" y="3267450"/>
            <a:ext cx="167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LÝ THUYẾT</a:t>
            </a:r>
            <a:endParaRPr sz="1700"/>
          </a:p>
        </p:txBody>
      </p:sp>
      <p:sp>
        <p:nvSpPr>
          <p:cNvPr id="152" name="Google Shape;152;p26"/>
          <p:cNvSpPr txBox="1"/>
          <p:nvPr/>
        </p:nvSpPr>
        <p:spPr>
          <a:xfrm>
            <a:off x="5400675" y="2713412"/>
            <a:ext cx="13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700"/>
          </a:p>
        </p:txBody>
      </p:sp>
      <p:sp>
        <p:nvSpPr>
          <p:cNvPr id="153" name="Google Shape;153;p26"/>
          <p:cNvSpPr txBox="1"/>
          <p:nvPr/>
        </p:nvSpPr>
        <p:spPr>
          <a:xfrm>
            <a:off x="5158950" y="3170325"/>
            <a:ext cx="18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PHƯƠNG PHÁP</a:t>
            </a:r>
            <a:endParaRPr sz="1700"/>
          </a:p>
        </p:txBody>
      </p:sp>
      <p:sp>
        <p:nvSpPr>
          <p:cNvPr id="154" name="Google Shape;154;p26"/>
          <p:cNvSpPr txBox="1"/>
          <p:nvPr/>
        </p:nvSpPr>
        <p:spPr>
          <a:xfrm>
            <a:off x="7671650" y="2721062"/>
            <a:ext cx="13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700"/>
          </a:p>
        </p:txBody>
      </p:sp>
      <p:sp>
        <p:nvSpPr>
          <p:cNvPr id="155" name="Google Shape;155;p26"/>
          <p:cNvSpPr txBox="1"/>
          <p:nvPr/>
        </p:nvSpPr>
        <p:spPr>
          <a:xfrm>
            <a:off x="7558508" y="3267449"/>
            <a:ext cx="146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 sz="1700"/>
          </a:p>
        </p:txBody>
      </p:sp>
      <p:sp>
        <p:nvSpPr>
          <p:cNvPr id="156" name="Google Shape;156;p26"/>
          <p:cNvSpPr txBox="1"/>
          <p:nvPr/>
        </p:nvSpPr>
        <p:spPr>
          <a:xfrm>
            <a:off x="9839175" y="2713400"/>
            <a:ext cx="1390800" cy="50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1700"/>
          </a:p>
        </p:txBody>
      </p:sp>
      <p:sp>
        <p:nvSpPr>
          <p:cNvPr id="157" name="Google Shape;157;p26"/>
          <p:cNvSpPr txBox="1"/>
          <p:nvPr/>
        </p:nvSpPr>
        <p:spPr>
          <a:xfrm>
            <a:off x="9804558" y="3267462"/>
            <a:ext cx="146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KẾT LUẬN</a:t>
            </a:r>
            <a:endParaRPr sz="1700"/>
          </a:p>
        </p:txBody>
      </p:sp>
      <p:sp>
        <p:nvSpPr>
          <p:cNvPr id="158" name="Google Shape;158;p26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Nội dung báo cáo</a:t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961875" y="3879262"/>
            <a:ext cx="13908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7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Bối cảnh, mục tiêu và tính cấp thiết.</a:t>
            </a:r>
            <a:endParaRPr sz="1900">
              <a:solidFill>
                <a:srgbClr val="334155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181350" y="3910012"/>
            <a:ext cx="1390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Các phương pháp khai phá dữ liệu.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400675" y="3940762"/>
            <a:ext cx="1390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Quy trình thu thập và tiền xử lý.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7619925" y="3910012"/>
            <a:ext cx="1390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Phân tích, phân cụm và quy luật.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9839175" y="3910012"/>
            <a:ext cx="13908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Khuyến nghị và hướng phát triển.</a:t>
            </a:r>
            <a:endParaRPr sz="1800">
              <a:solidFill>
                <a:srgbClr val="33415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82" name="Google Shape;5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 txBox="1"/>
          <p:nvPr/>
        </p:nvSpPr>
        <p:spPr>
          <a:xfrm>
            <a:off x="666750" y="4762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yếu tố ảnh hưởng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tích cực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đến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biến mục tiêu 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GPA</a:t>
            </a: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925" y="1789788"/>
            <a:ext cx="101441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0" name="Google Shape;5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5"/>
          <p:cNvSpPr txBox="1"/>
          <p:nvPr/>
        </p:nvSpPr>
        <p:spPr>
          <a:xfrm>
            <a:off x="666750" y="476250"/>
            <a:ext cx="3905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Giảm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chiều dữ liệu với MDS</a:t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666750" y="1555000"/>
            <a:ext cx="4018200" cy="408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350" y="117625"/>
            <a:ext cx="6998650" cy="66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5"/>
          <p:cNvSpPr txBox="1"/>
          <p:nvPr/>
        </p:nvSpPr>
        <p:spPr>
          <a:xfrm>
            <a:off x="398750" y="2264050"/>
            <a:ext cx="4794600" cy="3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Các biến có xu hướng phân nhóm phù hợp với cấu trúc lý thuyết </a:t>
            </a:r>
            <a:r>
              <a:rPr b="1"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(Family, Academic, Lifestyle).</a:t>
            </a:r>
            <a:endParaRPr b="1"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GPA có vị trí tách biệt, không nằm gần các biến hành vi học tập </a:t>
            </a:r>
            <a:r>
              <a:rPr b="1"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(Time_Studying)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và không gắn chặt với cụm </a:t>
            </a:r>
            <a:r>
              <a:rPr b="1"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Academic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GPA cách xa </a:t>
            </a:r>
            <a:r>
              <a:rPr b="1"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TrainingCurriculum và Quality_Lecturer 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(d ≈ 1.15–1.16) → kết quả học tập phản ánh tác động chọn lọc, không đại diện toàn bộ chất lượng chương trình hay giảng viên.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99" name="Google Shape;5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0" name="Google Shape;6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1207299"/>
            <a:ext cx="5191125" cy="229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01" name="Google Shape;60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3846799"/>
            <a:ext cx="5191125" cy="26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6"/>
          <p:cNvSpPr txBox="1"/>
          <p:nvPr/>
        </p:nvSpPr>
        <p:spPr>
          <a:xfrm>
            <a:off x="1028700" y="1308006"/>
            <a:ext cx="4760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Nhóm 1 (59.</a:t>
            </a:r>
            <a:r>
              <a:rPr b="1" lang="en-US" sz="16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57</a:t>
            </a:r>
            <a:r>
              <a:rPr b="1" i="0" lang="en-US" sz="16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%)</a:t>
            </a:r>
            <a:endParaRPr sz="1650"/>
          </a:p>
        </p:txBody>
      </p:sp>
      <p:sp>
        <p:nvSpPr>
          <p:cNvPr id="603" name="Google Shape;603;p46"/>
          <p:cNvSpPr txBox="1"/>
          <p:nvPr/>
        </p:nvSpPr>
        <p:spPr>
          <a:xfrm>
            <a:off x="1028700" y="3927918"/>
            <a:ext cx="4760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Nhóm 0 (40.</a:t>
            </a:r>
            <a:r>
              <a:rPr b="1" lang="en-US" sz="16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43</a:t>
            </a:r>
            <a:r>
              <a:rPr b="1" i="0" lang="en-US" sz="16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%)</a:t>
            </a:r>
            <a:endParaRPr sz="1650"/>
          </a:p>
        </p:txBody>
      </p:sp>
      <p:sp>
        <p:nvSpPr>
          <p:cNvPr id="604" name="Google Shape;604;p46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Chân dung các nhóm Sinh viên</a:t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995363" y="1633643"/>
            <a:ext cx="4533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"Sinh viên nỗ lực &amp; Được hỗ trợ"</a:t>
            </a:r>
            <a:endParaRPr sz="1650"/>
          </a:p>
        </p:txBody>
      </p:sp>
      <p:sp>
        <p:nvSpPr>
          <p:cNvPr id="607" name="Google Shape;607;p46"/>
          <p:cNvSpPr txBox="1"/>
          <p:nvPr/>
        </p:nvSpPr>
        <p:spPr>
          <a:xfrm>
            <a:off x="995350" y="4304818"/>
            <a:ext cx="4533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"Sinh viên nguy cơ &amp; Hạn chế nguồn lực"</a:t>
            </a:r>
            <a:endParaRPr sz="1650"/>
          </a:p>
        </p:txBody>
      </p:sp>
      <p:sp>
        <p:nvSpPr>
          <p:cNvPr id="608" name="Google Shape;608;p46"/>
          <p:cNvSpPr txBox="1"/>
          <p:nvPr/>
        </p:nvSpPr>
        <p:spPr>
          <a:xfrm>
            <a:off x="1343025" y="3631406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 txBox="1"/>
          <p:nvPr/>
        </p:nvSpPr>
        <p:spPr>
          <a:xfrm>
            <a:off x="1409700" y="1977444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GPA trung bình cao.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0" name="Google Shape;610;p46"/>
          <p:cNvSpPr txBox="1"/>
          <p:nvPr/>
        </p:nvSpPr>
        <p:spPr>
          <a:xfrm>
            <a:off x="1409700" y="2331781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Thích nghi tốt, phương pháp học hiệu quả.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1343025" y="4202906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 txBox="1"/>
          <p:nvPr/>
        </p:nvSpPr>
        <p:spPr>
          <a:xfrm>
            <a:off x="1409700" y="2693456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Hài lòng cao với CSVC và Giảng viên.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3" name="Google Shape;613;p46"/>
          <p:cNvSpPr txBox="1"/>
          <p:nvPr/>
        </p:nvSpPr>
        <p:spPr>
          <a:xfrm>
            <a:off x="1409700" y="3002156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Thời gian MXH thấp.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4" name="Google Shape;614;p46"/>
          <p:cNvSpPr txBox="1"/>
          <p:nvPr/>
        </p:nvSpPr>
        <p:spPr>
          <a:xfrm>
            <a:off x="1409700" y="4665406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GPA trung bình thấp.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5" name="Google Shape;615;p46"/>
          <p:cNvSpPr txBox="1"/>
          <p:nvPr/>
        </p:nvSpPr>
        <p:spPr>
          <a:xfrm>
            <a:off x="7010400" y="3774281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 txBox="1"/>
          <p:nvPr/>
        </p:nvSpPr>
        <p:spPr>
          <a:xfrm>
            <a:off x="1409700" y="5043419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Dành nhiều thời gian cho MXH và bạn bè.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7" name="Google Shape;617;p46"/>
          <p:cNvSpPr txBox="1"/>
          <p:nvPr/>
        </p:nvSpPr>
        <p:spPr>
          <a:xfrm>
            <a:off x="7010400" y="4060031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 txBox="1"/>
          <p:nvPr/>
        </p:nvSpPr>
        <p:spPr>
          <a:xfrm>
            <a:off x="1409700" y="5427931"/>
            <a:ext cx="4152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Chưa tận dụng tốt các nguồn lực hỗ trợ của trường.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619" name="Google Shape;619;p46"/>
          <p:cNvSpPr txBox="1"/>
          <p:nvPr/>
        </p:nvSpPr>
        <p:spPr>
          <a:xfrm>
            <a:off x="7010400" y="4631531"/>
            <a:ext cx="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 txBox="1"/>
          <p:nvPr/>
        </p:nvSpPr>
        <p:spPr>
          <a:xfrm>
            <a:off x="1409700" y="6128031"/>
            <a:ext cx="4152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Thích nghi với ĐH còn khó khăn.</a:t>
            </a:r>
            <a:endParaRPr sz="1650">
              <a:solidFill>
                <a:srgbClr val="334155"/>
              </a:solidFill>
            </a:endParaRPr>
          </a:p>
        </p:txBody>
      </p:sp>
      <p:pic>
        <p:nvPicPr>
          <p:cNvPr id="621" name="Google Shape;6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125" y="1592350"/>
            <a:ext cx="5320375" cy="45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"/>
          <p:cNvSpPr/>
          <p:nvPr/>
        </p:nvSpPr>
        <p:spPr>
          <a:xfrm>
            <a:off x="528475" y="64940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88" y="611150"/>
            <a:ext cx="11170424" cy="39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7"/>
          <p:cNvSpPr txBox="1"/>
          <p:nvPr/>
        </p:nvSpPr>
        <p:spPr>
          <a:xfrm>
            <a:off x="621950" y="1133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Luật kết hợp tiêu biểu (GPA 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Medium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349500" y="5129350"/>
            <a:ext cx="1140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Yếu tố phương pháp học tập, khả năng thích nghi ở mức trung bình xuất hiện trong hầu hết các luật. </a:t>
            </a:r>
            <a:endParaRPr sz="1900">
              <a:solidFill>
                <a:srgbClr val="334155"/>
              </a:solidFill>
            </a:endParaRPr>
          </a:p>
        </p:txBody>
      </p:sp>
      <p:sp>
        <p:nvSpPr>
          <p:cNvPr id="630" name="Google Shape;630;p47"/>
          <p:cNvSpPr txBox="1"/>
          <p:nvPr/>
        </p:nvSpPr>
        <p:spPr>
          <a:xfrm>
            <a:off x="349500" y="4621975"/>
            <a:ext cx="984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Chỉ số Lift xấp xỉ khoảng 1,1 cho thấy các yếu tố này có mối tương quan thuận</a:t>
            </a:r>
            <a:endParaRPr sz="1900">
              <a:solidFill>
                <a:srgbClr val="334155"/>
              </a:solidFill>
            </a:endParaRPr>
          </a:p>
        </p:txBody>
      </p:sp>
      <p:sp>
        <p:nvSpPr>
          <p:cNvPr id="631" name="Google Shape;631;p47"/>
          <p:cNvSpPr txBox="1"/>
          <p:nvPr/>
        </p:nvSpPr>
        <p:spPr>
          <a:xfrm>
            <a:off x="465713" y="4190875"/>
            <a:ext cx="959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Nhận xét: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632" name="Google Shape;632;p47"/>
          <p:cNvSpPr txBox="1"/>
          <p:nvPr/>
        </p:nvSpPr>
        <p:spPr>
          <a:xfrm>
            <a:off x="349500" y="6113175"/>
            <a:ext cx="92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Dành nhiều thời gian cho việc học nhưng chưa đạt hiệu quả.</a:t>
            </a:r>
            <a:endParaRPr sz="1900">
              <a:solidFill>
                <a:srgbClr val="334155"/>
              </a:solidFill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349500" y="5621263"/>
            <a:ext cx="925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Chương trình đào tạo đóng góp đáng kể vào việc duy trì điểm số.</a:t>
            </a:r>
            <a:endParaRPr sz="1900">
              <a:solidFill>
                <a:srgbClr val="33415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"/>
          <p:cNvSpPr txBox="1"/>
          <p:nvPr/>
        </p:nvSpPr>
        <p:spPr>
          <a:xfrm>
            <a:off x="621950" y="1133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Luật kết hợp tiêu biểu (GPA High)</a:t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629525" y="65625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7150"/>
            <a:ext cx="11887198" cy="335373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8"/>
          <p:cNvSpPr txBox="1"/>
          <p:nvPr/>
        </p:nvSpPr>
        <p:spPr>
          <a:xfrm>
            <a:off x="349500" y="5129350"/>
            <a:ext cx="1082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Yếu tố phương pháp học tập, khả năng thích nghi xuất hiện trong hầu hết các luật.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642" name="Google Shape;642;p48"/>
          <p:cNvSpPr txBox="1"/>
          <p:nvPr/>
        </p:nvSpPr>
        <p:spPr>
          <a:xfrm>
            <a:off x="349500" y="4621975"/>
            <a:ext cx="1151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Chỉ số Lift xấp xỉ trong khoảng 1.2 - 1.3 cho thấy các yếu tố này có mối tương quan thuận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643" name="Google Shape;643;p48"/>
          <p:cNvSpPr txBox="1"/>
          <p:nvPr/>
        </p:nvSpPr>
        <p:spPr>
          <a:xfrm>
            <a:off x="485507" y="4190875"/>
            <a:ext cx="112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Nhận xét: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349500" y="6113175"/>
            <a:ext cx="1082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Kết quả học tốt là sự kết hợp của nhiều yếu tố.</a:t>
            </a:r>
            <a:endParaRPr sz="1800">
              <a:solidFill>
                <a:srgbClr val="334155"/>
              </a:solidFill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349500" y="5621263"/>
            <a:ext cx="1082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Giới hạn thời gian cho bạn bè, dành nhiều thời gian cho việc học.</a:t>
            </a:r>
            <a:endParaRPr sz="1800">
              <a:solidFill>
                <a:srgbClr val="33415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9"/>
          <p:cNvSpPr txBox="1"/>
          <p:nvPr/>
        </p:nvSpPr>
        <p:spPr>
          <a:xfrm>
            <a:off x="621950" y="113350"/>
            <a:ext cx="114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Luật kết hợp tiêu biểu (GPA High)</a:t>
            </a:r>
            <a:endParaRPr/>
          </a:p>
        </p:txBody>
      </p:sp>
      <p:sp>
        <p:nvSpPr>
          <p:cNvPr id="651" name="Google Shape;651;p49"/>
          <p:cNvSpPr/>
          <p:nvPr/>
        </p:nvSpPr>
        <p:spPr>
          <a:xfrm>
            <a:off x="629525" y="65625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275" y="789050"/>
            <a:ext cx="9013462" cy="6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57" name="Google Shape;6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8" name="Google Shape;6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343025"/>
            <a:ext cx="3619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59" name="Google Shape;65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0" y="1343025"/>
            <a:ext cx="3619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60" name="Google Shape;6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6250" y="1343025"/>
            <a:ext cx="36195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61" name="Google Shape;66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400" y="4457700"/>
            <a:ext cx="5750700" cy="2210269"/>
          </a:xfrm>
          <a:prstGeom prst="rect">
            <a:avLst/>
          </a:prstGeom>
          <a:noFill/>
          <a:ln cap="flat" cmpd="sng" w="9525">
            <a:solidFill>
              <a:srgbClr val="E9F0F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50"/>
          <p:cNvSpPr txBox="1"/>
          <p:nvPr/>
        </p:nvSpPr>
        <p:spPr>
          <a:xfrm>
            <a:off x="771525" y="2047875"/>
            <a:ext cx="324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Chênh lệch Giới tính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771525" y="2505075"/>
            <a:ext cx="308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Nữ (3.31) &gt; Nam (3.17)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638100" y="3015975"/>
            <a:ext cx="3514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2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Nữ giới duy trì phong độ nhờ sự kiên trì và thói quen học tập nội tại.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4581525" y="2047875"/>
            <a:ext cx="324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Diện Chính Sách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4581525" y="2505075"/>
            <a:ext cx="308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3.23 </a:t>
            </a:r>
            <a:r>
              <a:rPr b="1" lang="en-US" sz="2300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so với </a:t>
            </a:r>
            <a:r>
              <a:rPr b="1" i="0" lang="en-US" sz="2300" u="none" cap="none" strike="noStrike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3.33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50"/>
          <p:cNvSpPr txBox="1"/>
          <p:nvPr/>
        </p:nvSpPr>
        <p:spPr>
          <a:xfrm>
            <a:off x="4581525" y="2992725"/>
            <a:ext cx="30861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2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Nhóm chính sách thấp hơn 0.1 dù có thời gian tự học cao hơn.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50"/>
          <p:cNvSpPr txBox="1"/>
          <p:nvPr/>
        </p:nvSpPr>
        <p:spPr>
          <a:xfrm>
            <a:off x="8391525" y="2047875"/>
            <a:ext cx="3240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Dân Tộc &amp; Kinh Tế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8391525" y="2505075"/>
            <a:ext cx="308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3.19 - 3.22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8349525" y="2992725"/>
            <a:ext cx="3324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25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Nhóm khó khăn gặp nghịch lý "Học nhiều nhưng hiệu quả chưa cao".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476250" y="4093238"/>
            <a:ext cx="5750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Chi tiết </a:t>
            </a:r>
            <a:r>
              <a:rPr b="1" lang="en-US" sz="185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0" lang="en-US" sz="18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hỉ số </a:t>
            </a:r>
            <a:r>
              <a:rPr b="1" lang="en-US" sz="1850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0" lang="en-US" sz="1850" u="none" cap="none" strike="noStrike">
                <a:solidFill>
                  <a:srgbClr val="1E293B"/>
                </a:solidFill>
                <a:latin typeface="Roboto"/>
                <a:ea typeface="Roboto"/>
                <a:cs typeface="Roboto"/>
                <a:sym typeface="Roboto"/>
              </a:rPr>
              <a:t>o sánh 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72" name="Google Shape;672;p50"/>
          <p:cNvGraphicFramePr/>
          <p:nvPr/>
        </p:nvGraphicFramePr>
        <p:xfrm>
          <a:off x="476250" y="4457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{5A78CC1E-910F-4366-A287-D16EE158E091}</a:tableStyleId>
              </a:tblPr>
              <a:tblGrid>
                <a:gridCol w="1632200"/>
                <a:gridCol w="656025"/>
                <a:gridCol w="1237225"/>
                <a:gridCol w="1112625"/>
                <a:gridCol w="1112625"/>
              </a:tblGrid>
              <a:tr h="576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Nhóm Đối tượng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GPA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Thời gian học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Phương pháp học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Dùng MXH</a:t>
                      </a:r>
                      <a:endParaRPr i="0"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088"/>
                    </a:solidFill>
                  </a:tcPr>
                </a:tc>
              </a:tr>
              <a:tr h="57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Dân tộc thiểu số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508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3.22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4.79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3.29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2.85</a:t>
                      </a:r>
                      <a:endParaRPr i="0"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Diện hộ nghèo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508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3.19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4.74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3.51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3.55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C"/>
                    </a:solidFill>
                  </a:tcPr>
                </a:tc>
              </a:tr>
              <a:tr h="57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Diện chính sách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508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3.23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4.66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3.54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2.95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image.png" id="673" name="Google Shape;67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525" y="1609725"/>
            <a:ext cx="381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74" name="Google Shape;674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81525" y="1609725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75" name="Google Shape;675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91525" y="1609725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0"/>
          <p:cNvSpPr txBox="1"/>
          <p:nvPr/>
        </p:nvSpPr>
        <p:spPr>
          <a:xfrm>
            <a:off x="6534499" y="4657724"/>
            <a:ext cx="5350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6" u="none" cap="none" strike="noStrike">
                <a:solidFill>
                  <a:srgbClr val="005088"/>
                </a:solidFill>
                <a:latin typeface="Roboto"/>
                <a:ea typeface="Roboto"/>
                <a:cs typeface="Roboto"/>
                <a:sym typeface="Roboto"/>
              </a:rPr>
              <a:t>Phân tích:</a:t>
            </a:r>
            <a:r>
              <a:rPr b="1" i="0" lang="en-US" sz="1496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1496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Chênh lệch thành tích không nằm ở sự lười biếng mà ở </a:t>
            </a:r>
            <a:r>
              <a:rPr lang="en-US" sz="1496">
                <a:solidFill>
                  <a:srgbClr val="005088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0" lang="en-US" sz="1496" u="none" cap="none" strike="noStrike">
                <a:solidFill>
                  <a:srgbClr val="005088"/>
                </a:solidFill>
                <a:latin typeface="Roboto"/>
                <a:ea typeface="Roboto"/>
                <a:cs typeface="Roboto"/>
                <a:sym typeface="Roboto"/>
              </a:rPr>
              <a:t>hương pháp học tập</a:t>
            </a:r>
            <a:r>
              <a:rPr i="0" lang="en-US" sz="1496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và </a:t>
            </a:r>
            <a:r>
              <a:rPr i="0" lang="en-US" sz="1496" u="none" cap="none" strike="noStrike">
                <a:solidFill>
                  <a:srgbClr val="005088"/>
                </a:solidFill>
                <a:latin typeface="Roboto"/>
                <a:ea typeface="Roboto"/>
                <a:cs typeface="Roboto"/>
                <a:sym typeface="Roboto"/>
              </a:rPr>
              <a:t>Khả năng thích nghi </a:t>
            </a:r>
            <a:endParaRPr sz="147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50"/>
          <p:cNvSpPr txBox="1"/>
          <p:nvPr/>
        </p:nvSpPr>
        <p:spPr>
          <a:xfrm>
            <a:off x="6534499" y="5398165"/>
            <a:ext cx="53505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96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Sinh viên diện chính sách/khó khăn thường dành nhiều thời gian hơn cho </a:t>
            </a:r>
            <a:r>
              <a:rPr lang="en-US" sz="1496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mạng xã hội </a:t>
            </a:r>
            <a:r>
              <a:rPr i="0" lang="en-US" sz="1496" u="none" cap="none" strike="noStrike">
                <a:solidFill>
                  <a:srgbClr val="475569"/>
                </a:solidFill>
                <a:latin typeface="Roboto"/>
                <a:ea typeface="Roboto"/>
                <a:cs typeface="Roboto"/>
                <a:sym typeface="Roboto"/>
              </a:rPr>
              <a:t> (đặc biệt hộ nghèo), tạo ra cạm bẫy gây xao nhãng hiệu quả học tập.</a:t>
            </a:r>
            <a:endParaRPr sz="147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0"/>
          <p:cNvSpPr/>
          <p:nvPr/>
        </p:nvSpPr>
        <p:spPr>
          <a:xfrm>
            <a:off x="476250" y="6091237"/>
            <a:ext cx="18249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0"/>
          <p:cNvSpPr/>
          <p:nvPr/>
        </p:nvSpPr>
        <p:spPr>
          <a:xfrm>
            <a:off x="2301031" y="6091237"/>
            <a:ext cx="733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0"/>
          <p:cNvSpPr/>
          <p:nvPr/>
        </p:nvSpPr>
        <p:spPr>
          <a:xfrm>
            <a:off x="3034456" y="6091237"/>
            <a:ext cx="15777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0"/>
          <p:cNvSpPr/>
          <p:nvPr/>
        </p:nvSpPr>
        <p:spPr>
          <a:xfrm>
            <a:off x="4612034" y="6091237"/>
            <a:ext cx="13410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0"/>
          <p:cNvSpPr/>
          <p:nvPr/>
        </p:nvSpPr>
        <p:spPr>
          <a:xfrm>
            <a:off x="476250" y="6698862"/>
            <a:ext cx="18249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0"/>
          <p:cNvSpPr/>
          <p:nvPr/>
        </p:nvSpPr>
        <p:spPr>
          <a:xfrm>
            <a:off x="2301031" y="6708387"/>
            <a:ext cx="733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0"/>
          <p:cNvSpPr/>
          <p:nvPr/>
        </p:nvSpPr>
        <p:spPr>
          <a:xfrm>
            <a:off x="3034456" y="6708424"/>
            <a:ext cx="15777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0"/>
          <p:cNvSpPr/>
          <p:nvPr/>
        </p:nvSpPr>
        <p:spPr>
          <a:xfrm>
            <a:off x="4612034" y="6708474"/>
            <a:ext cx="13410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0"/>
          <p:cNvSpPr/>
          <p:nvPr/>
        </p:nvSpPr>
        <p:spPr>
          <a:xfrm>
            <a:off x="476250" y="7158037"/>
            <a:ext cx="18249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0"/>
          <p:cNvSpPr/>
          <p:nvPr/>
        </p:nvSpPr>
        <p:spPr>
          <a:xfrm>
            <a:off x="2301031" y="7158037"/>
            <a:ext cx="7335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0"/>
          <p:cNvSpPr/>
          <p:nvPr/>
        </p:nvSpPr>
        <p:spPr>
          <a:xfrm>
            <a:off x="3034456" y="7158037"/>
            <a:ext cx="15777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4612034" y="7158037"/>
            <a:ext cx="1341000" cy="96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476250" y="476250"/>
            <a:ext cx="11715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4080"/>
                </a:solidFill>
                <a:latin typeface="Roboto"/>
                <a:ea typeface="Roboto"/>
                <a:cs typeface="Roboto"/>
                <a:sym typeface="Roboto"/>
              </a:rPr>
              <a:t>Các nhóm đặc biệt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476250" y="1019175"/>
            <a:ext cx="11239500" cy="38100"/>
          </a:xfrm>
          <a:prstGeom prst="rect">
            <a:avLst/>
          </a:prstGeom>
          <a:solidFill>
            <a:srgbClr val="11C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696" name="Google Shape;6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97" name="Google Shape;6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1343025"/>
            <a:ext cx="5476875" cy="5595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98" name="Google Shape;69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5324475"/>
            <a:ext cx="54768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699" name="Google Shape;69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1800225"/>
            <a:ext cx="5476875" cy="18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1"/>
          <p:cNvSpPr txBox="1"/>
          <p:nvPr/>
        </p:nvSpPr>
        <p:spPr>
          <a:xfrm>
            <a:off x="476250" y="1343025"/>
            <a:ext cx="5750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1E293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Biến động GPA qua các năm học</a:t>
            </a:r>
            <a:endParaRPr/>
          </a:p>
        </p:txBody>
      </p:sp>
      <p:sp>
        <p:nvSpPr>
          <p:cNvPr id="701" name="Google Shape;701;p51"/>
          <p:cNvSpPr txBox="1"/>
          <p:nvPr/>
        </p:nvSpPr>
        <p:spPr>
          <a:xfrm>
            <a:off x="6238875" y="1343025"/>
            <a:ext cx="5750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1E293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Tác động từ </a:t>
            </a:r>
            <a:r>
              <a:rPr b="1" lang="en-US" sz="1950">
                <a:solidFill>
                  <a:srgbClr val="1E293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</a:t>
            </a:r>
            <a:r>
              <a:rPr b="1" i="0" lang="en-US" sz="1950" u="none" cap="none" strike="noStrike">
                <a:solidFill>
                  <a:srgbClr val="1E293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ọc vấn Cha Mẹ</a:t>
            </a:r>
            <a:endParaRPr/>
          </a:p>
        </p:txBody>
      </p:sp>
      <p:sp>
        <p:nvSpPr>
          <p:cNvPr id="702" name="Google Shape;702;p51"/>
          <p:cNvSpPr txBox="1"/>
          <p:nvPr/>
        </p:nvSpPr>
        <p:spPr>
          <a:xfrm>
            <a:off x="666750" y="5514975"/>
            <a:ext cx="50958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5" u="none" cap="none" strike="noStrike">
                <a:solidFill>
                  <a:srgbClr val="005088"/>
                </a:solidFill>
                <a:latin typeface="Inter"/>
                <a:ea typeface="Inter"/>
                <a:cs typeface="Inter"/>
                <a:sym typeface="Inter"/>
              </a:rPr>
              <a:t>Khủng hoảng năm thứ 4:</a:t>
            </a:r>
            <a:r>
              <a:rPr b="0" i="0" lang="en-US" sz="15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GPA và Phương pháp học đều chạm đáy (3.15) do áp lực chuyên ngành và thực tập. Sự phục hồi mạnh mẽ ở năm cuối khi sinh viên làm chủ phương pháp v</a:t>
            </a:r>
            <a:r>
              <a:rPr lang="en-US" sz="1525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à tốt nghiệp</a:t>
            </a:r>
            <a:r>
              <a:rPr b="0" i="0" lang="en-US" sz="15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500"/>
          </a:p>
        </p:txBody>
      </p:sp>
      <p:sp>
        <p:nvSpPr>
          <p:cNvPr id="703" name="Google Shape;703;p51"/>
          <p:cNvSpPr txBox="1"/>
          <p:nvPr/>
        </p:nvSpPr>
        <p:spPr>
          <a:xfrm>
            <a:off x="6534150" y="2038350"/>
            <a:ext cx="4943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005088"/>
                </a:solidFill>
                <a:latin typeface="Inter"/>
                <a:ea typeface="Inter"/>
                <a:cs typeface="Inter"/>
                <a:sym typeface="Inter"/>
              </a:rPr>
              <a:t>Bệ phóng </a:t>
            </a:r>
            <a:r>
              <a:rPr b="1" lang="en-US" sz="1425">
                <a:solidFill>
                  <a:srgbClr val="005088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b="1" i="0" lang="en-US" sz="1425" u="none" cap="none" strike="noStrike">
                <a:solidFill>
                  <a:srgbClr val="005088"/>
                </a:solidFill>
                <a:latin typeface="Inter"/>
                <a:ea typeface="Inter"/>
                <a:cs typeface="Inter"/>
                <a:sym typeface="Inter"/>
              </a:rPr>
              <a:t>hành tích:</a:t>
            </a:r>
            <a:endParaRPr/>
          </a:p>
        </p:txBody>
      </p:sp>
      <p:sp>
        <p:nvSpPr>
          <p:cNvPr id="704" name="Google Shape;704;p51"/>
          <p:cNvSpPr txBox="1"/>
          <p:nvPr/>
        </p:nvSpPr>
        <p:spPr>
          <a:xfrm>
            <a:off x="6534150" y="2357437"/>
            <a:ext cx="494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408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+0.22 GPA</a:t>
            </a:r>
            <a:endParaRPr/>
          </a:p>
        </p:txBody>
      </p:sp>
      <p:sp>
        <p:nvSpPr>
          <p:cNvPr id="705" name="Google Shape;705;p51"/>
          <p:cNvSpPr txBox="1"/>
          <p:nvPr/>
        </p:nvSpPr>
        <p:spPr>
          <a:xfrm>
            <a:off x="6534150" y="2871787"/>
            <a:ext cx="4943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Mức chênh lệch giữa nhóm cha mẹ học vấn thấp (3.14) và cao (3.36-3.40).</a:t>
            </a:r>
            <a:endParaRPr/>
          </a:p>
        </p:txBody>
      </p:sp>
      <p:sp>
        <p:nvSpPr>
          <p:cNvPr id="706" name="Google Shape;706;p51"/>
          <p:cNvSpPr txBox="1"/>
          <p:nvPr/>
        </p:nvSpPr>
        <p:spPr>
          <a:xfrm>
            <a:off x="6486525" y="3843337"/>
            <a:ext cx="5229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Cha mẹ học vấn cao định hướng </a:t>
            </a:r>
            <a:r>
              <a:rPr b="1" lang="en-US" sz="1625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hương pháp học</a:t>
            </a:r>
            <a:r>
              <a:rPr b="0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tốt hơn (tăng từ 3.28 lên 3.8</a:t>
            </a:r>
            <a:r>
              <a:rPr lang="en-US" sz="1625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9-3.94</a:t>
            </a:r>
            <a:r>
              <a:rPr b="0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sz="1825"/>
          </a:p>
        </p:txBody>
      </p:sp>
      <p:sp>
        <p:nvSpPr>
          <p:cNvPr id="707" name="Google Shape;707;p51"/>
          <p:cNvSpPr txBox="1"/>
          <p:nvPr/>
        </p:nvSpPr>
        <p:spPr>
          <a:xfrm>
            <a:off x="6486525" y="4529137"/>
            <a:ext cx="5229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Khả năng thích nghi:</a:t>
            </a:r>
            <a:r>
              <a:rPr b="0" i="0" lang="en-US" sz="1625" u="none" cap="none" strike="noStrik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Tăng từ 3.28 lên 3.73-3.80 giúp giảm "sốc" khi vào đại học.</a:t>
            </a:r>
            <a:endParaRPr sz="1600"/>
          </a:p>
        </p:txBody>
      </p:sp>
      <p:pic>
        <p:nvPicPr>
          <p:cNvPr descr="image.png" id="708" name="Google Shape;70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875" y="389096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09" name="Google Shape;70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875" y="4576762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1"/>
          <p:cNvSpPr txBox="1"/>
          <p:nvPr/>
        </p:nvSpPr>
        <p:spPr>
          <a:xfrm>
            <a:off x="476250" y="476250"/>
            <a:ext cx="11715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50" u="none" cap="none" strike="noStrike">
                <a:solidFill>
                  <a:srgbClr val="00408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XU HƯỚNG NĂM HỌC &amp; NỀN TẢNG GIA ĐÌNH</a:t>
            </a: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476250" y="1019175"/>
            <a:ext cx="11239500" cy="38100"/>
          </a:xfrm>
          <a:prstGeom prst="rect">
            <a:avLst/>
          </a:prstGeom>
          <a:solidFill>
            <a:srgbClr val="11C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16" name="Google Shape;7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2"/>
          <p:cNvSpPr txBox="1"/>
          <p:nvPr/>
        </p:nvSpPr>
        <p:spPr>
          <a:xfrm>
            <a:off x="395287" y="2214562"/>
            <a:ext cx="11401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 V</a:t>
            </a:r>
            <a:endParaRPr/>
          </a:p>
        </p:txBody>
      </p:sp>
      <p:sp>
        <p:nvSpPr>
          <p:cNvPr id="718" name="Google Shape;718;p52"/>
          <p:cNvSpPr/>
          <p:nvPr/>
        </p:nvSpPr>
        <p:spPr>
          <a:xfrm>
            <a:off x="5381625" y="3614737"/>
            <a:ext cx="1428750" cy="5715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2"/>
          <p:cNvSpPr txBox="1"/>
          <p:nvPr/>
        </p:nvSpPr>
        <p:spPr>
          <a:xfrm>
            <a:off x="395287" y="3957637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KẾT LUẬN &amp; KIẾN NGHỊ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 txBox="1"/>
          <p:nvPr/>
        </p:nvSpPr>
        <p:spPr>
          <a:xfrm>
            <a:off x="666750" y="476250"/>
            <a:ext cx="1085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ết luận </a:t>
            </a:r>
            <a:endParaRPr/>
          </a:p>
        </p:txBody>
      </p:sp>
      <p:sp>
        <p:nvSpPr>
          <p:cNvPr id="725" name="Google Shape;725;p53"/>
          <p:cNvSpPr txBox="1"/>
          <p:nvPr/>
        </p:nvSpPr>
        <p:spPr>
          <a:xfrm>
            <a:off x="4046850" y="1112638"/>
            <a:ext cx="74916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5  yếu tố có tác động ý nghĩa thống kê (p &lt; 0.05) đến GPA.</a:t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Tích cực (mạnh nhất):</a:t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7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➡️ Ưu tiên can thiệp vào phương pháp học và kỹ năng học tập</a:t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3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727" name="Google Shape;7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375" y="1444188"/>
            <a:ext cx="2990575" cy="1710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8" name="Google Shape;728;p53"/>
          <p:cNvSpPr txBox="1"/>
          <p:nvPr/>
        </p:nvSpPr>
        <p:spPr>
          <a:xfrm>
            <a:off x="1466275" y="1601087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n-US" sz="34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400"/>
          </a:p>
        </p:txBody>
      </p:sp>
      <p:sp>
        <p:nvSpPr>
          <p:cNvPr id="729" name="Google Shape;729;p53"/>
          <p:cNvSpPr txBox="1"/>
          <p:nvPr/>
        </p:nvSpPr>
        <p:spPr>
          <a:xfrm>
            <a:off x="666463" y="2122163"/>
            <a:ext cx="299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Các yếu tố nào ảnh hưởng đến kết quả học tập của sinh viên cần can thiệp ?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image.png" id="730" name="Google Shape;7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338" y="4552413"/>
            <a:ext cx="2990575" cy="1710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1" name="Google Shape;731;p53"/>
          <p:cNvSpPr txBox="1"/>
          <p:nvPr/>
        </p:nvSpPr>
        <p:spPr>
          <a:xfrm>
            <a:off x="1466125" y="4708550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3400"/>
          </a:p>
        </p:txBody>
      </p:sp>
      <p:sp>
        <p:nvSpPr>
          <p:cNvPr id="732" name="Google Shape;732;p53"/>
          <p:cNvSpPr txBox="1"/>
          <p:nvPr/>
        </p:nvSpPr>
        <p:spPr>
          <a:xfrm>
            <a:off x="666313" y="5229625"/>
            <a:ext cx="299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Cấu trúc ẩn của dữ liệu và phân nhóm sinh viên như thế nào?</a:t>
            </a:r>
            <a:endParaRPr b="1" sz="1500">
              <a:solidFill>
                <a:srgbClr val="0033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53"/>
          <p:cNvSpPr txBox="1"/>
          <p:nvPr/>
        </p:nvSpPr>
        <p:spPr>
          <a:xfrm>
            <a:off x="4060050" y="4055125"/>
            <a:ext cx="74652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Phân tích MDS trong không gian 3 chiều (stress = 2.44), hình thành 3 nhóm rõ rệt.</a:t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➡️ Dựa trên cấu trúc này, có thể rút gọn từ 22 biến xuống 6 biến đại diện, nhưng vẫn giữ được hơn 80% thông tin nhờ mức tương quan cao trong từng nhóm.</a:t>
            </a:r>
            <a:endParaRPr sz="17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" name="Google Shape;734;p53" title="ChatGPT Image 13_37_06 25 thg 12, 2025.png"/>
          <p:cNvPicPr preferRelativeResize="0"/>
          <p:nvPr/>
        </p:nvPicPr>
        <p:blipFill rotWithShape="1">
          <a:blip r:embed="rId4">
            <a:alphaModFix/>
          </a:blip>
          <a:srcRect b="29502" l="0" r="0" t="16748"/>
          <a:stretch/>
        </p:blipFill>
        <p:spPr>
          <a:xfrm>
            <a:off x="5567650" y="1996875"/>
            <a:ext cx="4302931" cy="15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3" title="ChatGPT Image 14_02_08 25 thg 12, 2025.png"/>
          <p:cNvPicPr preferRelativeResize="0"/>
          <p:nvPr/>
        </p:nvPicPr>
        <p:blipFill rotWithShape="1">
          <a:blip r:embed="rId5">
            <a:alphaModFix/>
          </a:blip>
          <a:srcRect b="23510" l="0" r="0" t="19492"/>
          <a:stretch/>
        </p:blipFill>
        <p:spPr>
          <a:xfrm>
            <a:off x="6000049" y="4337325"/>
            <a:ext cx="4056952" cy="1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3"/>
          <p:cNvSpPr/>
          <p:nvPr/>
        </p:nvSpPr>
        <p:spPr>
          <a:xfrm>
            <a:off x="666750" y="3941988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95287" y="2214562"/>
            <a:ext cx="11401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 I</a:t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5381625" y="3614737"/>
            <a:ext cx="1428750" cy="5715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95287" y="3957637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MỞ ĐẦU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41" name="Google Shape;7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75" y="1515850"/>
            <a:ext cx="2990575" cy="1710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2" name="Google Shape;742;p54"/>
          <p:cNvSpPr txBox="1"/>
          <p:nvPr/>
        </p:nvSpPr>
        <p:spPr>
          <a:xfrm>
            <a:off x="666750" y="168775"/>
            <a:ext cx="1085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ết luận </a:t>
            </a:r>
            <a:endParaRPr/>
          </a:p>
        </p:txBody>
      </p:sp>
      <p:sp>
        <p:nvSpPr>
          <p:cNvPr id="743" name="Google Shape;743;p54"/>
          <p:cNvSpPr txBox="1"/>
          <p:nvPr/>
        </p:nvSpPr>
        <p:spPr>
          <a:xfrm>
            <a:off x="3226200" y="993513"/>
            <a:ext cx="29391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381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ó thể phân nhóm sinh viên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bằng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K-means với </a:t>
            </a: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K = 2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➡️ Việc phân nhóm là khả thi và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nó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giúp nhận diện các nhóm sinh viên có hành vi học tập khác nhau để xây dựng chiến lược hỗ trợ phù hợp.</a:t>
            </a:r>
            <a:endParaRPr sz="17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54"/>
          <p:cNvSpPr/>
          <p:nvPr/>
        </p:nvSpPr>
        <p:spPr>
          <a:xfrm>
            <a:off x="666750" y="72025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4"/>
          <p:cNvSpPr txBox="1"/>
          <p:nvPr/>
        </p:nvSpPr>
        <p:spPr>
          <a:xfrm>
            <a:off x="874563" y="1579887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3400"/>
          </a:p>
        </p:txBody>
      </p:sp>
      <p:sp>
        <p:nvSpPr>
          <p:cNvPr id="746" name="Google Shape;746;p54"/>
          <p:cNvSpPr txBox="1"/>
          <p:nvPr/>
        </p:nvSpPr>
        <p:spPr>
          <a:xfrm>
            <a:off x="189475" y="2123075"/>
            <a:ext cx="28758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Có thể phân nhóm sinh viên dựa trên hành vi học tập và kết quả học tập hay không?</a:t>
            </a:r>
            <a:endParaRPr b="1" sz="1500">
              <a:solidFill>
                <a:srgbClr val="0033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.png" id="747" name="Google Shape;7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00" y="4630875"/>
            <a:ext cx="2990575" cy="171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8" name="Google Shape;748;p54"/>
          <p:cNvSpPr txBox="1"/>
          <p:nvPr/>
        </p:nvSpPr>
        <p:spPr>
          <a:xfrm>
            <a:off x="874575" y="4725500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800"/>
          </a:p>
        </p:txBody>
      </p:sp>
      <p:sp>
        <p:nvSpPr>
          <p:cNvPr id="749" name="Google Shape;749;p54"/>
          <p:cNvSpPr txBox="1"/>
          <p:nvPr/>
        </p:nvSpPr>
        <p:spPr>
          <a:xfrm>
            <a:off x="189475" y="5310275"/>
            <a:ext cx="287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Đặc điểm nào của sinh viên có GPA cao có thể sử dụng để tư vấn</a:t>
            </a:r>
            <a:endParaRPr b="1" sz="1500">
              <a:solidFill>
                <a:srgbClr val="0033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54"/>
          <p:cNvSpPr txBox="1"/>
          <p:nvPr/>
        </p:nvSpPr>
        <p:spPr>
          <a:xfrm>
            <a:off x="4234775" y="4176925"/>
            <a:ext cx="777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Phương pháp &amp; Khả năng thích nghi:</a:t>
            </a: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Phương pháp học tập hiệu quả cùng khả năng thích nghi tốt là 2 yếu tố cốt lõi.</a:t>
            </a:r>
            <a:endParaRPr sz="20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4"/>
          <p:cNvSpPr txBox="1"/>
          <p:nvPr/>
        </p:nvSpPr>
        <p:spPr>
          <a:xfrm>
            <a:off x="4211575" y="5101375"/>
            <a:ext cx="777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Giảng viên: </a:t>
            </a: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Sự hỗ trợ tích cực của giảng viên giúp phát huy tối đa năng lực của sinh viên.</a:t>
            </a:r>
            <a:endParaRPr sz="20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54"/>
          <p:cNvSpPr txBox="1"/>
          <p:nvPr/>
        </p:nvSpPr>
        <p:spPr>
          <a:xfrm>
            <a:off x="4211500" y="5970025"/>
            <a:ext cx="7778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Quản lý thời gian:</a:t>
            </a:r>
            <a:r>
              <a:rPr lang="en-US" sz="19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Hạn chế thời gian đi chơi và tối đa hoá thời gian cho việc học góp phần nâng cao kết quả học tập.</a:t>
            </a:r>
            <a:endParaRPr sz="20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54"/>
          <p:cNvSpPr/>
          <p:nvPr/>
        </p:nvSpPr>
        <p:spPr>
          <a:xfrm>
            <a:off x="972875" y="39934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247" y="4176925"/>
            <a:ext cx="1088378" cy="8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013" y="5948450"/>
            <a:ext cx="922850" cy="8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250" y="5101379"/>
            <a:ext cx="1088375" cy="89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8850" y="886209"/>
            <a:ext cx="5744025" cy="289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"/>
          <p:cNvSpPr txBox="1"/>
          <p:nvPr/>
        </p:nvSpPr>
        <p:spPr>
          <a:xfrm>
            <a:off x="666750" y="476250"/>
            <a:ext cx="1085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ết luận </a:t>
            </a:r>
            <a:endParaRPr/>
          </a:p>
        </p:txBody>
      </p:sp>
      <p:sp>
        <p:nvSpPr>
          <p:cNvPr id="763" name="Google Shape;763;p55"/>
          <p:cNvSpPr/>
          <p:nvPr/>
        </p:nvSpPr>
        <p:spPr>
          <a:xfrm>
            <a:off x="666750" y="10191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p55" title="Screenshot 2025-12-25 170726.png"/>
          <p:cNvPicPr preferRelativeResize="0"/>
          <p:nvPr/>
        </p:nvPicPr>
        <p:blipFill rotWithShape="1">
          <a:blip r:embed="rId3">
            <a:alphaModFix/>
          </a:blip>
          <a:srcRect b="4790" l="7435" r="4983" t="3441"/>
          <a:stretch/>
        </p:blipFill>
        <p:spPr>
          <a:xfrm>
            <a:off x="3233575" y="1598787"/>
            <a:ext cx="8958425" cy="459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65" name="Google Shape;76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75" y="1515850"/>
            <a:ext cx="2990575" cy="1710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6" name="Google Shape;766;p55"/>
          <p:cNvSpPr txBox="1"/>
          <p:nvPr/>
        </p:nvSpPr>
        <p:spPr>
          <a:xfrm>
            <a:off x="161861" y="1990675"/>
            <a:ext cx="29310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650" lIns="104650" spcFirstLastPara="1" rIns="104650" wrap="square" tIns="10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17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Có sự bất công nào trong kết quả học tập  và  những trường hợp "đặc biệt" nào đáng chú ý?</a:t>
            </a:r>
            <a:endParaRPr b="1" sz="1517">
              <a:solidFill>
                <a:srgbClr val="0033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55"/>
          <p:cNvSpPr txBox="1"/>
          <p:nvPr/>
        </p:nvSpPr>
        <p:spPr>
          <a:xfrm>
            <a:off x="874563" y="1579887"/>
            <a:ext cx="139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3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772" name="Google Shape;7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3" name="Google Shape;7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025" y="1726950"/>
            <a:ext cx="575375" cy="29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4" name="Google Shape;7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013" y="3576588"/>
            <a:ext cx="460725" cy="387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775" name="Google Shape;77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725" y="5663738"/>
            <a:ext cx="460725" cy="48378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6"/>
          <p:cNvSpPr txBox="1"/>
          <p:nvPr/>
        </p:nvSpPr>
        <p:spPr>
          <a:xfrm>
            <a:off x="666750" y="257800"/>
            <a:ext cx="6071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Kiến nghị cải thiện GPA</a:t>
            </a:r>
            <a:endParaRPr/>
          </a:p>
        </p:txBody>
      </p:sp>
      <p:sp>
        <p:nvSpPr>
          <p:cNvPr id="777" name="Google Shape;777;p56"/>
          <p:cNvSpPr/>
          <p:nvPr/>
        </p:nvSpPr>
        <p:spPr>
          <a:xfrm>
            <a:off x="666750" y="867225"/>
            <a:ext cx="58524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6"/>
          <p:cNvSpPr txBox="1"/>
          <p:nvPr/>
        </p:nvSpPr>
        <p:spPr>
          <a:xfrm>
            <a:off x="724050" y="1360138"/>
            <a:ext cx="5957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Cải thiện phương pháp học tập.</a:t>
            </a:r>
            <a:r>
              <a:rPr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7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6"/>
          <p:cNvSpPr txBox="1"/>
          <p:nvPr/>
        </p:nvSpPr>
        <p:spPr>
          <a:xfrm>
            <a:off x="781400" y="3243225"/>
            <a:ext cx="665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Tăng cường sự hỗ trợ trực tiếp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, truyền cảm hứng, cá nhân hoá vai trò của mỗi sinh viên để phát huy tiềm năng.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56"/>
          <p:cNvSpPr txBox="1"/>
          <p:nvPr/>
        </p:nvSpPr>
        <p:spPr>
          <a:xfrm>
            <a:off x="781400" y="5234700"/>
            <a:ext cx="6618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Nâng cao </a:t>
            </a: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cơ sở vật chất, cải thiện chất lượng đào tạo góp phần tạo tiền đề phát huy năng lực.</a:t>
            </a:r>
            <a:r>
              <a:rPr i="0" lang="en-US" sz="18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Tổ chức các buổi chuyên đề về kiến thức, các workshop về kỹ năng quản lý thời gian, giới thiệu các phương pháp học tập. 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1" name="Google Shape;78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2800" y="0"/>
            <a:ext cx="41091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56"/>
          <p:cNvSpPr txBox="1"/>
          <p:nvPr/>
        </p:nvSpPr>
        <p:spPr>
          <a:xfrm>
            <a:off x="742400" y="4036275"/>
            <a:ext cx="665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38125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Nâng cao vai trò là người dẫn dắt hơn là truyền tải kiến thức một chiều.</a:t>
            </a:r>
            <a:endParaRPr sz="18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6"/>
          <p:cNvSpPr/>
          <p:nvPr/>
        </p:nvSpPr>
        <p:spPr>
          <a:xfrm>
            <a:off x="147725" y="4799425"/>
            <a:ext cx="71466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206025" y="4796100"/>
            <a:ext cx="2028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Nhà trường:</a:t>
            </a:r>
            <a:endParaRPr b="1" sz="21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56"/>
          <p:cNvSpPr txBox="1"/>
          <p:nvPr/>
        </p:nvSpPr>
        <p:spPr>
          <a:xfrm>
            <a:off x="263350" y="2704250"/>
            <a:ext cx="230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Giảng viên:</a:t>
            </a:r>
            <a:endParaRPr b="1" sz="21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56"/>
          <p:cNvSpPr txBox="1"/>
          <p:nvPr/>
        </p:nvSpPr>
        <p:spPr>
          <a:xfrm>
            <a:off x="206025" y="875200"/>
            <a:ext cx="209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Sinh viên:</a:t>
            </a:r>
            <a:endParaRPr b="1" sz="21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56"/>
          <p:cNvSpPr txBox="1"/>
          <p:nvPr/>
        </p:nvSpPr>
        <p:spPr>
          <a:xfrm>
            <a:off x="857350" y="2101775"/>
            <a:ext cx="520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Chủ động hòa nhập với môi trường Đại học.</a:t>
            </a:r>
            <a:endParaRPr sz="24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6"/>
          <p:cNvSpPr txBox="1"/>
          <p:nvPr/>
        </p:nvSpPr>
        <p:spPr>
          <a:xfrm>
            <a:off x="857350" y="1683700"/>
            <a:ext cx="5343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Quản lý thời gian mạng xã hội.</a:t>
            </a:r>
            <a:endParaRPr sz="23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56"/>
          <p:cNvSpPr/>
          <p:nvPr/>
        </p:nvSpPr>
        <p:spPr>
          <a:xfrm>
            <a:off x="161750" y="2642771"/>
            <a:ext cx="71466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400" y="0"/>
            <a:ext cx="12257402" cy="6894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50" y="4382025"/>
            <a:ext cx="10910900" cy="19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666750" y="1333488"/>
            <a:ext cx="5499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4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Tầm quan trọng của GPA</a:t>
            </a:r>
            <a:endParaRPr sz="2300"/>
          </a:p>
        </p:txBody>
      </p:sp>
      <p:pic>
        <p:nvPicPr>
          <p:cNvPr descr="image.png"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1906863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1" name="Google Shape;1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38" y="269825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2" name="Google Shape;18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38" y="3105475"/>
            <a:ext cx="1905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666750" y="476250"/>
            <a:ext cx="18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Bối cảnh </a:t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666713" y="1891387"/>
            <a:ext cx="519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Chỉ số tổng hợp phản ánh kết quả tiếp thu kiến thức.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666750" y="2275512"/>
            <a:ext cx="519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Căn cứ xét học bổng, tốt nghiệp và cơ hội nghề nghiệp.</a:t>
            </a:r>
            <a:endParaRPr>
              <a:solidFill>
                <a:srgbClr val="334155"/>
              </a:solidFill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14350" y="2682762"/>
            <a:ext cx="519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Áp lực cạnh tranh trong thị trường lao động.</a:t>
            </a:r>
            <a:endParaRPr>
              <a:solidFill>
                <a:srgbClr val="334155"/>
              </a:solidFill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14350" y="3085837"/>
            <a:ext cx="5191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Mở rộng cơ hội học cao hơn, cơ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hội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du học</a:t>
            </a:r>
            <a:endParaRPr>
              <a:solidFill>
                <a:srgbClr val="334155"/>
              </a:solidFill>
            </a:endParaRPr>
          </a:p>
        </p:txBody>
      </p:sp>
      <p:pic>
        <p:nvPicPr>
          <p:cNvPr descr="image.png"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2290988"/>
            <a:ext cx="1905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7389600" y="363425"/>
            <a:ext cx="4737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Mục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tiêu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.png" id="191" name="Google Shape;19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9288" y="153178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6132375" y="1606763"/>
            <a:ext cx="569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Phân tích và làm rõ các yếu tố ảnh hưởng đến kết quả học  tập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6132376" y="2149800"/>
            <a:ext cx="5697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rtl="0" algn="l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Nhận diện các đặc điểm học tập tương đồng để tư vấn hiệu quả cho từng đối tượng sinh viên</a:t>
            </a:r>
            <a:endParaRPr sz="1500">
              <a:solidFill>
                <a:srgbClr val="334155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6132376" y="2964025"/>
            <a:ext cx="5697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8575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Đề xuất giải pháp cải thiện GPA bền vững cho sinh viên và nâng cao chất lượng quản lý.</a:t>
            </a:r>
            <a:endParaRPr sz="1500">
              <a:solidFill>
                <a:srgbClr val="334155"/>
              </a:solidFill>
            </a:endParaRPr>
          </a:p>
        </p:txBody>
      </p:sp>
      <p:pic>
        <p:nvPicPr>
          <p:cNvPr descr="image.png" id="195" name="Google Shape;19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1675" y="2247906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6" name="Google Shape;19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6925" y="3039256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806900" y="3802763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4232525" y="3876350"/>
            <a:ext cx="409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Câu hỏi nghiên cứu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descr="image.png" id="199" name="Google Shape;19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500" y="4382025"/>
            <a:ext cx="1981200" cy="2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200" name="Google Shape;20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56950" y="4360025"/>
            <a:ext cx="1981200" cy="2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201" name="Google Shape;20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400" y="4382025"/>
            <a:ext cx="1981200" cy="2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202" name="Google Shape;20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53850" y="4360025"/>
            <a:ext cx="1981200" cy="2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.png" id="203" name="Google Shape;20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02300" y="4314950"/>
            <a:ext cx="1981200" cy="247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8"/>
          <p:cNvSpPr txBox="1"/>
          <p:nvPr/>
        </p:nvSpPr>
        <p:spPr>
          <a:xfrm>
            <a:off x="503700" y="4424887"/>
            <a:ext cx="13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n-US" sz="3000" u="none" cap="none" strike="noStrike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208500" y="5127550"/>
            <a:ext cx="198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Các yếu tố nào ảnh hưởng đến kết quả học tập của sinh viên cần can thiệp ?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2911500" y="4402887"/>
            <a:ext cx="13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2656950" y="5221050"/>
            <a:ext cx="198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Cấu trúc ẩn của dữ liệu và phân nhóm sinh viên như thế nào?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105400" y="5012200"/>
            <a:ext cx="198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Có thể phân nhóm sinh viên dựa trên hành vi học tập và kết quả học tập hay không?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400600" y="4424887"/>
            <a:ext cx="13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7553850" y="5221050"/>
            <a:ext cx="198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Đặc điểm nào của sinh viên có GPA cao có thể sử dụng để tư vấn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7849050" y="4402887"/>
            <a:ext cx="13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0297500" y="4357812"/>
            <a:ext cx="13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A693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10002225" y="4945125"/>
            <a:ext cx="198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Có sự bất công nào trong kết quả học tập  và  những trường hợp "đặc biệt" nào đáng chú ý?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117725" y="1256237"/>
            <a:ext cx="5450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4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Tổng quan</a:t>
            </a:r>
            <a:endParaRPr sz="2300"/>
          </a:p>
        </p:txBody>
      </p:sp>
      <p:sp>
        <p:nvSpPr>
          <p:cNvPr id="220" name="Google Shape;220;p29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Dữ liệu khảo sát</a:t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117725" y="1778162"/>
            <a:ext cx="519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Nguồn: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Dataset</a:t>
            </a:r>
            <a:endParaRPr sz="1600"/>
          </a:p>
        </p:txBody>
      </p:sp>
      <p:sp>
        <p:nvSpPr>
          <p:cNvPr id="223" name="Google Shape;223;p29"/>
          <p:cNvSpPr txBox="1"/>
          <p:nvPr/>
        </p:nvSpPr>
        <p:spPr>
          <a:xfrm>
            <a:off x="117713" y="3052275"/>
            <a:ext cx="519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Quy mô: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2,170 sinh viên và cựu sinh viên.</a:t>
            </a:r>
            <a:endParaRPr sz="1600">
              <a:solidFill>
                <a:srgbClr val="334155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117738" y="3913362"/>
            <a:ext cx="519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Đặc điểm: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Dữ liệu đa chiều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gồm 22 biến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334155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117725" y="2216612"/>
            <a:ext cx="5191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Giới thiệu</a:t>
            </a:r>
            <a:r>
              <a:rPr b="1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Khảo sát sinh viên Trường Đại học Giáo dục – ĐH Quốc gia Hà Nội (giai đoạn 03-06/2023).</a:t>
            </a:r>
            <a:endParaRPr sz="1600">
              <a:solidFill>
                <a:srgbClr val="334155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117688" y="4325125"/>
            <a:ext cx="5191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Yếu tố cá nhân</a:t>
            </a: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Giới tính, dân tộc, hoàn cảnh, trình độ giáo dục/nghề nghiệp cha mẹ.</a:t>
            </a:r>
            <a:endParaRPr sz="1700">
              <a:solidFill>
                <a:srgbClr val="334155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17688" y="5083112"/>
            <a:ext cx="5191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Hành vi học tập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Thời gian tự học, sử dụng mạng xã hội, phương pháp học tập, điểm,...</a:t>
            </a:r>
            <a:endParaRPr sz="1600">
              <a:solidFill>
                <a:srgbClr val="334155"/>
              </a:solidFill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117688" y="5911787"/>
            <a:ext cx="5191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Môi trường:</a:t>
            </a:r>
            <a:r>
              <a:rPr b="0" i="0" lang="en-US" sz="17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7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Sự hỗ trợ từ nhà trường/giảng viên, cơ sở vật chất, chất lượng chương trình đào tạo,...</a:t>
            </a:r>
            <a:endParaRPr sz="1600">
              <a:solidFill>
                <a:srgbClr val="334155"/>
              </a:solidFill>
            </a:endParaRPr>
          </a:p>
        </p:txBody>
      </p:sp>
      <p:graphicFrame>
        <p:nvGraphicFramePr>
          <p:cNvPr id="229" name="Google Shape;229;p29"/>
          <p:cNvGraphicFramePr/>
          <p:nvPr/>
        </p:nvGraphicFramePr>
        <p:xfrm>
          <a:off x="5540375" y="11734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{FF0F6056-3011-47FE-8A55-8B772EF9C04A}</a:tableStyleId>
              </a:tblPr>
              <a:tblGrid>
                <a:gridCol w="2167225"/>
                <a:gridCol w="43605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Nhóm</a:t>
                      </a:r>
                      <a:endParaRPr b="1"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Tên Biến</a:t>
                      </a:r>
                      <a:endParaRPr b="1"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Cá Nhân &amp; Gia Đình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Gender, Year, Policy, Minority, Poor, Father/Mother Education, Father/Mother Occupation 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Hành vi học tập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Studying,Time Friends, Study Methods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Adapt Learning Uni 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Môi trường đào tạo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 of Lecturer, Support of University 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Facility University, Training Curriculum 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50" u="none" cap="none" strike="noStrike">
                          <a:solidFill>
                            <a:srgbClr val="33415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Competitive Class, Influence Friends </a:t>
                      </a:r>
                      <a:endParaRPr sz="1650" u="none" cap="none" strike="noStrike">
                        <a:solidFill>
                          <a:srgbClr val="33415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7625" marB="47625" marR="95250" marL="952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0" name="Google Shape;230;p29" title="qrcode_291883517_c674a87420b471ea39c5ddc6828f8d15 (1).png"/>
          <p:cNvPicPr preferRelativeResize="0"/>
          <p:nvPr/>
        </p:nvPicPr>
        <p:blipFill rotWithShape="1">
          <a:blip r:embed="rId5">
            <a:alphaModFix/>
          </a:blip>
          <a:srcRect b="4779" l="0" r="0" t="2961"/>
          <a:stretch/>
        </p:blipFill>
        <p:spPr>
          <a:xfrm>
            <a:off x="7379350" y="4069825"/>
            <a:ext cx="2849825" cy="2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395287" y="2214562"/>
            <a:ext cx="11401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 II</a:t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5381625" y="3614737"/>
            <a:ext cx="1428750" cy="5715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395287" y="3957637"/>
            <a:ext cx="1140142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CƠ SỞ LÝ LUẬN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602706"/>
            <a:ext cx="3460700" cy="2509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5" name="Google Shape;2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575" y="2602706"/>
            <a:ext cx="3460700" cy="2509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400" y="2602706"/>
            <a:ext cx="3460849" cy="250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962025" y="3488531"/>
            <a:ext cx="301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Cá nhân &amp; Gia đình</a:t>
            </a:r>
            <a:endParaRPr sz="1900"/>
          </a:p>
        </p:txBody>
      </p:sp>
      <p:sp>
        <p:nvSpPr>
          <p:cNvPr id="248" name="Google Shape;248;p31"/>
          <p:cNvSpPr txBox="1"/>
          <p:nvPr/>
        </p:nvSpPr>
        <p:spPr>
          <a:xfrm>
            <a:off x="4660850" y="3488531"/>
            <a:ext cx="301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Hành vi học tập</a:t>
            </a:r>
            <a:endParaRPr sz="1900"/>
          </a:p>
        </p:txBody>
      </p:sp>
      <p:sp>
        <p:nvSpPr>
          <p:cNvPr id="249" name="Google Shape;249;p31"/>
          <p:cNvSpPr txBox="1"/>
          <p:nvPr/>
        </p:nvSpPr>
        <p:spPr>
          <a:xfrm>
            <a:off x="8359675" y="3488531"/>
            <a:ext cx="301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Môi trường đào tạo</a:t>
            </a:r>
            <a:endParaRPr sz="1900"/>
          </a:p>
        </p:txBody>
      </p:sp>
      <p:pic>
        <p:nvPicPr>
          <p:cNvPr descr="image.png" id="250" name="Google Shape;25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025" y="2917031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1" name="Google Shape;25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60850" y="291703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2" name="Google Shape;252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9675" y="2917031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666750" y="476250"/>
            <a:ext cx="114014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Phân loại các yếu tố ảnh hưởng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666750" y="1019175"/>
            <a:ext cx="10858500" cy="28575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962025" y="3926681"/>
            <a:ext cx="287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Giới tính, sinh viên chính sách, dân tộc, kinh tế, học vấn và nghề nghiệp cha mẹ.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4660850" y="3926681"/>
            <a:ext cx="287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Thời gian cho bạn bè, thích nghi môi trường, phương pháp học, thời gian tự học.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8359675" y="3926681"/>
            <a:ext cx="287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Hỗ trợ từ trường/giảng viên, CSVC, chất lượng đào tạo, tính cạnh tranh trong lớp.</a:t>
            </a:r>
            <a:endParaRPr sz="1650">
              <a:solidFill>
                <a:srgbClr val="33415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666750" y="228763"/>
            <a:ext cx="223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Cramér’s V </a:t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666750" y="724963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66750" y="894138"/>
            <a:ext cx="478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Thước đo mức độ liên kết giữa hai biến </a:t>
            </a: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phân loại</a:t>
            </a:r>
            <a:r>
              <a:rPr b="0" i="0" lang="en-US" sz="1500" u="none" cap="none" strike="noStrike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, tính dựa trên thống kê Chi-square:</a:t>
            </a:r>
            <a:endParaRPr>
              <a:solidFill>
                <a:srgbClr val="334155"/>
              </a:solidFill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25" y="1560124"/>
            <a:ext cx="2236350" cy="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653300" y="2350271"/>
            <a:ext cx="4285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X^2: Giá trị Chi-square từ kiểm định độc lập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n: Tổng số quan sát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r: Số hàng trong bảng chéo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c: Số cột trong bảng chéo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666750" y="3847109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666750" y="4366173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6735425" y="228763"/>
            <a:ext cx="462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Spearman Correlation 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6317850" y="867313"/>
            <a:ext cx="5207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Thước đo  tương quan phi tham số đánh giá mối liên hệ đơn điệu giữa hai biến thứ bậc hoặc liên tục.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163" y="1612017"/>
            <a:ext cx="1743881" cy="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6317850" y="2328276"/>
            <a:ext cx="4786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di = R(Xi) − R(Yi): Hiệu số thứ hạng của quan sát thứ i  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R(Xi): Thứ hạng (rank) của Xi trong biến X  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R(Yi): Thứ hạng (rank) của Yi trong biến Y 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n: Số lượng quan sát </a:t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732650" y="3910202"/>
            <a:ext cx="412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Chi-square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666750" y="4502277"/>
            <a:ext cx="5207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Phương pháp thống kê phi tham số dùng để kiểm tra giả thuyết về sự độc lập giữa hai biến phân loại</a:t>
            </a:r>
            <a:endParaRPr>
              <a:solidFill>
                <a:srgbClr val="334155"/>
              </a:solidFill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5875" y="5274589"/>
            <a:ext cx="20002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/>
        </p:nvSpPr>
        <p:spPr>
          <a:xfrm>
            <a:off x="653300" y="5969927"/>
            <a:ext cx="428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O: Tần số quan sát được</a:t>
            </a:r>
            <a:endParaRPr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E: Tần số kỳ vọng </a:t>
            </a:r>
            <a:endParaRPr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6457075" y="3910202"/>
            <a:ext cx="478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Giảm chiều dữ liệu (MDS)</a:t>
            </a: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246775" y="4502277"/>
            <a:ext cx="520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Thước đo tương quan phi tham số đánh giá mối liên hệ đơn điệu giữa hai biến thứ bậc hoặc liên tục.</a:t>
            </a:r>
            <a:endParaRPr>
              <a:solidFill>
                <a:srgbClr val="334155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0475" y="5224927"/>
            <a:ext cx="19621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6763" y="5877377"/>
            <a:ext cx="31337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6" name="Google Shape;2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666750" y="55800"/>
            <a:ext cx="4490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Phân cụm K-Means 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666750" y="55200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666750" y="3535775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666750" y="4002950"/>
            <a:ext cx="10858500" cy="28500"/>
          </a:xfrm>
          <a:prstGeom prst="rect">
            <a:avLst/>
          </a:prstGeom>
          <a:solidFill>
            <a:srgbClr val="00A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732650" y="3564275"/>
            <a:ext cx="412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Luật kết hợp</a:t>
            </a:r>
            <a:r>
              <a:rPr b="1" i="0" lang="en-US" sz="2850" u="none" cap="none" strike="noStrike">
                <a:solidFill>
                  <a:srgbClr val="0033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666750" y="721175"/>
            <a:ext cx="5313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C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hia tập thực thể sinh viên thành K nhóm riêng biệt dựa trên sự tương đồng về các đặc điểm đầu vào. 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666750" y="1613677"/>
            <a:ext cx="5313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1650">
                <a:solidFill>
                  <a:srgbClr val="334155"/>
                </a:solidFill>
              </a:rPr>
              <a:t>K-Means được áp dụng trên tập các biến phản ánh hành vi học tập và môi trường đào tạo của sinh viên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666750" y="2585665"/>
            <a:ext cx="53139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1650">
                <a:solidFill>
                  <a:srgbClr val="334155"/>
                </a:solidFill>
              </a:rPr>
              <a:t>Kết quả phân cụm cho phép xác định các nhóm sinh viên có hồ sơ học tập tương đối đồng nhất.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50">
              <a:solidFill>
                <a:srgbClr val="334155"/>
              </a:solidFill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263" y="691288"/>
            <a:ext cx="55149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666750" y="4156113"/>
            <a:ext cx="531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K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ỹ thuật học máy không giám sát dùng để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 dùng để phát hiện mối quan hệ đồng thời giữa các đối tượng trong tập dữ liệu lớn.</a:t>
            </a:r>
            <a:endParaRPr sz="1650">
              <a:solidFill>
                <a:srgbClr val="334155"/>
              </a:solidFill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666750" y="5265975"/>
            <a:ext cx="53139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- Được đánh giá trên 3 chỉ số chính:</a:t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Support (tần suất xuất hiện của tổ hợp)</a:t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Confidence (xác suất đạt kết quả Y khi thoả mãn X)</a:t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334155"/>
                </a:solidFill>
                <a:latin typeface="Roboto"/>
                <a:ea typeface="Roboto"/>
                <a:cs typeface="Roboto"/>
                <a:sym typeface="Roboto"/>
              </a:rPr>
              <a:t>	Lift (thước đo tính phi ngẫu nhiên của luật)</a:t>
            </a:r>
            <a:endParaRPr sz="1650">
              <a:solidFill>
                <a:srgbClr val="3341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347" y="4122147"/>
            <a:ext cx="3135400" cy="25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